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351" r:id="rId6"/>
    <p:sldId id="261" r:id="rId7"/>
    <p:sldId id="280" r:id="rId8"/>
    <p:sldId id="281" r:id="rId9"/>
    <p:sldId id="282" r:id="rId10"/>
    <p:sldId id="283" r:id="rId11"/>
    <p:sldId id="262" r:id="rId12"/>
    <p:sldId id="321" r:id="rId13"/>
    <p:sldId id="322" r:id="rId14"/>
    <p:sldId id="323" r:id="rId15"/>
    <p:sldId id="324" r:id="rId16"/>
    <p:sldId id="387" r:id="rId17"/>
    <p:sldId id="264" r:id="rId18"/>
    <p:sldId id="284" r:id="rId19"/>
    <p:sldId id="285" r:id="rId20"/>
    <p:sldId id="286" r:id="rId21"/>
    <p:sldId id="287" r:id="rId22"/>
    <p:sldId id="288" r:id="rId23"/>
    <p:sldId id="289" r:id="rId24"/>
    <p:sldId id="265" r:id="rId25"/>
    <p:sldId id="266" r:id="rId26"/>
    <p:sldId id="267" r:id="rId27"/>
    <p:sldId id="268" r:id="rId28"/>
    <p:sldId id="269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70" r:id="rId37"/>
    <p:sldId id="271" r:id="rId38"/>
    <p:sldId id="386" r:id="rId39"/>
    <p:sldId id="272" r:id="rId40"/>
  </p:sldIdLst>
  <p:sldSz cx="18288000" cy="10287000"/>
  <p:notesSz cx="6858000" cy="9144000"/>
  <p:embeddedFontLst>
    <p:embeddedFont>
      <p:font typeface="Arial Black" panose="020B0A04020102020204" pitchFamily="34" charset="0"/>
      <p:bold r:id="rId42"/>
    </p:embeddedFont>
    <p:embeddedFont>
      <p:font typeface="Montserrat Bold" panose="020B0604020202020204" charset="0"/>
      <p:bold r:id="rId43"/>
    </p:embeddedFont>
    <p:embeddedFont>
      <p:font typeface="Montserrat Ultra-Bold" panose="020B0604020202020204" charset="0"/>
      <p:bold r:id="rId44"/>
    </p:embeddedFont>
    <p:embeddedFont>
      <p:font typeface="Segoe UI Black" panose="020B0A02040204020203" pitchFamily="34" charset="0"/>
      <p:bold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56" d="100"/>
          <a:sy n="56" d="100"/>
        </p:scale>
        <p:origin x="610" y="67"/>
      </p:cViewPr>
      <p:guideLst>
        <p:guide orient="horz" pos="220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044000" y="540000"/>
            <a:ext cx="16200000" cy="1080000"/>
          </a:xfrm>
        </p:spPr>
        <p:txBody>
          <a:bodyPr lIns="0" tIns="0" rIns="0" bIns="0"/>
          <a:lstStyle>
            <a:lvl1pPr algn="ctr" fontAlgn="base"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svg"/><Relationship Id="rId2" Type="http://schemas.openxmlformats.org/officeDocument/2006/relationships/image" Target="../media/image15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29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31" Type="http://schemas.openxmlformats.org/officeDocument/2006/relationships/image" Target="../media/image46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8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svg"/><Relationship Id="rId2" Type="http://schemas.openxmlformats.org/officeDocument/2006/relationships/image" Target="../media/image15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29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31" Type="http://schemas.openxmlformats.org/officeDocument/2006/relationships/image" Target="../media/image46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8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svg"/><Relationship Id="rId2" Type="http://schemas.openxmlformats.org/officeDocument/2006/relationships/image" Target="../media/image15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29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31" Type="http://schemas.openxmlformats.org/officeDocument/2006/relationships/image" Target="../media/image46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8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svg"/><Relationship Id="rId2" Type="http://schemas.openxmlformats.org/officeDocument/2006/relationships/image" Target="../media/image15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29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31" Type="http://schemas.openxmlformats.org/officeDocument/2006/relationships/image" Target="../media/image46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8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svg"/><Relationship Id="rId2" Type="http://schemas.openxmlformats.org/officeDocument/2006/relationships/image" Target="../media/image15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29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31" Type="http://schemas.openxmlformats.org/officeDocument/2006/relationships/image" Target="../media/image46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8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6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35313" y="7917714"/>
            <a:ext cx="9567614" cy="95676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E6F7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857838" y="4895426"/>
            <a:ext cx="4705665" cy="3243782"/>
          </a:xfrm>
          <a:custGeom>
            <a:avLst/>
            <a:gdLst/>
            <a:ahLst/>
            <a:cxnLst/>
            <a:rect l="l" t="t" r="r" b="b"/>
            <a:pathLst>
              <a:path w="4705665" h="3243782">
                <a:moveTo>
                  <a:pt x="0" y="0"/>
                </a:moveTo>
                <a:lnTo>
                  <a:pt x="4705665" y="0"/>
                </a:lnTo>
                <a:lnTo>
                  <a:pt x="4705665" y="3243782"/>
                </a:lnTo>
                <a:lnTo>
                  <a:pt x="0" y="3243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3233813" y="-2850671"/>
            <a:ext cx="7524604" cy="75246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283835" y="2781300"/>
            <a:ext cx="7853680" cy="1954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245"/>
              </a:lnSpc>
            </a:pPr>
            <a:r>
              <a:rPr lang="en-US" sz="1088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MECHSPOT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143022" y="-2087578"/>
            <a:ext cx="6232557" cy="623255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7D93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4410501" y="8806771"/>
            <a:ext cx="9567614" cy="956761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7D7D7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1703" y="1943169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 demanda por serviços em oficinas pode variar, e quando há períodos de baixa procura, os boxes ficam ociosos.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PRINCIPAIS CAUSAS DA OCIOSIDADE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7268" y="5372100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36633" y="687451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7903" y="3314700"/>
            <a:ext cx="15965602" cy="150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25827" y="4608605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733222" y="-2490985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26795" y="8742644"/>
            <a:ext cx="8755470" cy="87554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689139" y="-1508662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69156" y="2827923"/>
            <a:ext cx="7575189" cy="5839782"/>
          </a:xfrm>
          <a:custGeom>
            <a:avLst/>
            <a:gdLst/>
            <a:ahLst/>
            <a:cxnLst/>
            <a:rect l="l" t="t" r="r" b="b"/>
            <a:pathLst>
              <a:path w="7575189" h="5839782">
                <a:moveTo>
                  <a:pt x="0" y="0"/>
                </a:moveTo>
                <a:lnTo>
                  <a:pt x="7575189" y="0"/>
                </a:lnTo>
                <a:lnTo>
                  <a:pt x="7575189" y="5839782"/>
                </a:lnTo>
                <a:lnTo>
                  <a:pt x="0" y="5839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1602220">
            <a:off x="3465340" y="486147"/>
            <a:ext cx="4589104" cy="3924135"/>
          </a:xfrm>
          <a:custGeom>
            <a:avLst/>
            <a:gdLst/>
            <a:ahLst/>
            <a:cxnLst/>
            <a:rect l="l" t="t" r="r" b="b"/>
            <a:pathLst>
              <a:path w="4589104" h="3924135">
                <a:moveTo>
                  <a:pt x="0" y="0"/>
                </a:moveTo>
                <a:lnTo>
                  <a:pt x="4589104" y="0"/>
                </a:lnTo>
                <a:lnTo>
                  <a:pt x="4589104" y="3924135"/>
                </a:lnTo>
                <a:lnTo>
                  <a:pt x="0" y="3924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3687012" y="1478569"/>
            <a:ext cx="3829892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5700" b="1">
                <a:solidFill>
                  <a:srgbClr val="0CB5A3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SOLUÇÃO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2761248"/>
            <a:ext cx="8372903" cy="607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40"/>
              </a:lnSpc>
            </a:pPr>
            <a:r>
              <a:rPr lang="en-US" sz="3385" b="1">
                <a:solidFill>
                  <a:srgbClr val="104F55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Utilizar sensores de bloqueio em cada um dos boxes de serviço da oficina cliente, para que a partir desse monitoramento de presença ou da falta dela, tenhamos uma melhora na eficiência operacional e na otimização dos processos com base nos dados recolhidos (indicadores KPis) e apresentados para o cliente.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59300" y="9114119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610569" y="8022999"/>
            <a:ext cx="3858938" cy="1242562"/>
            <a:chOff x="0" y="0"/>
            <a:chExt cx="1220036" cy="3928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0036" cy="392847"/>
            </a:xfrm>
            <a:custGeom>
              <a:avLst/>
              <a:gdLst/>
              <a:ahLst/>
              <a:cxnLst/>
              <a:rect l="l" t="t" r="r" b="b"/>
              <a:pathLst>
                <a:path w="1220036" h="392847">
                  <a:moveTo>
                    <a:pt x="0" y="0"/>
                  </a:moveTo>
                  <a:lnTo>
                    <a:pt x="1220036" y="0"/>
                  </a:lnTo>
                  <a:lnTo>
                    <a:pt x="1220036" y="392847"/>
                  </a:lnTo>
                  <a:lnTo>
                    <a:pt x="0" y="392847"/>
                  </a:lnTo>
                  <a:close/>
                </a:path>
              </a:pathLst>
            </a:custGeom>
            <a:solidFill>
              <a:srgbClr val="EBEBEB"/>
            </a:solidFill>
            <a:ln w="95250" cap="sq">
              <a:solidFill>
                <a:srgbClr val="0CB5A3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220036" cy="41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</a:p>
        </p:txBody>
      </p:sp>
      <p:grpSp>
        <p:nvGrpSpPr>
          <p:cNvPr id="97" name="Grupo 96"/>
          <p:cNvGrpSpPr/>
          <p:nvPr/>
        </p:nvGrpSpPr>
        <p:grpSpPr>
          <a:xfrm>
            <a:off x="721995" y="2034540"/>
            <a:ext cx="16769080" cy="7180580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7517" r="-7692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  <a:endParaRPr/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9" name="Group 69"/>
            <p:cNvGrpSpPr/>
            <p:nvPr/>
          </p:nvGrpSpPr>
          <p:grpSpPr>
            <a:xfrm>
              <a:off x="16146" y="7456"/>
              <a:ext cx="1249" cy="1366"/>
              <a:chOff x="0" y="0"/>
              <a:chExt cx="1057631" cy="1156655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23367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22345" y="6913"/>
              <a:ext cx="2112" cy="5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 dirty="0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345" y="12833"/>
              <a:ext cx="4392" cy="3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345" y="13276"/>
              <a:ext cx="4392" cy="2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345" y="13661"/>
              <a:ext cx="4131" cy="2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</a:t>
              </a:r>
              <a:r>
                <a:rPr lang="en-US" sz="1140" b="1" dirty="0" err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ou</a:t>
              </a: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 Ryzen 5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08" y="6686"/>
              <a:ext cx="2174" cy="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 dirty="0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495" y="11468"/>
              <a:ext cx="3961" cy="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</a:p>
            <a:p>
              <a:pPr algn="ctr">
                <a:lnSpc>
                  <a:spcPts val="1775"/>
                </a:lnSpc>
              </a:pPr>
              <a:r>
                <a:rPr lang="en-US" sz="1270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47"/>
              <a:ext cx="3354" cy="4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1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2979" y="14046"/>
              <a:ext cx="2950" cy="2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</a:p>
          </p:txBody>
        </p:sp>
        <p:grpSp>
          <p:nvGrpSpPr>
            <p:cNvPr id="89" name="Group 89"/>
            <p:cNvGrpSpPr/>
            <p:nvPr/>
          </p:nvGrpSpPr>
          <p:grpSpPr>
            <a:xfrm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6" name="TextBox 96"/>
          <p:cNvSpPr txBox="1"/>
          <p:nvPr/>
        </p:nvSpPr>
        <p:spPr>
          <a:xfrm>
            <a:off x="17528563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26974800" y="8556625"/>
            <a:ext cx="4726305" cy="1907540"/>
            <a:chOff x="0" y="0"/>
            <a:chExt cx="1220036" cy="3928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0036" cy="392847"/>
            </a:xfrm>
            <a:custGeom>
              <a:avLst/>
              <a:gdLst/>
              <a:ahLst/>
              <a:cxnLst/>
              <a:rect l="l" t="t" r="r" b="b"/>
              <a:pathLst>
                <a:path w="1220036" h="392847">
                  <a:moveTo>
                    <a:pt x="0" y="0"/>
                  </a:moveTo>
                  <a:lnTo>
                    <a:pt x="1220036" y="0"/>
                  </a:lnTo>
                  <a:lnTo>
                    <a:pt x="1220036" y="392847"/>
                  </a:lnTo>
                  <a:lnTo>
                    <a:pt x="0" y="392847"/>
                  </a:lnTo>
                  <a:close/>
                </a:path>
              </a:pathLst>
            </a:custGeom>
            <a:solidFill>
              <a:srgbClr val="EBEBEB"/>
            </a:solidFill>
            <a:ln w="95250" cap="sq">
              <a:solidFill>
                <a:srgbClr val="0CB5A3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220036" cy="41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7" name="Grupo 96"/>
          <p:cNvGrpSpPr/>
          <p:nvPr/>
        </p:nvGrpSpPr>
        <p:grpSpPr>
          <a:xfrm>
            <a:off x="6211570" y="-1472565"/>
            <a:ext cx="26097230" cy="11949430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7517" r="-7692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  <a:endParaRPr/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9" name="Group 69"/>
            <p:cNvGrpSpPr/>
            <p:nvPr/>
          </p:nvGrpSpPr>
          <p:grpSpPr>
            <a:xfrm>
              <a:off x="16146" y="7456"/>
              <a:ext cx="1249" cy="1271"/>
              <a:chOff x="0" y="0"/>
              <a:chExt cx="1057631" cy="1076082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15309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22460" y="6894"/>
              <a:ext cx="1860" cy="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601" y="12877"/>
              <a:ext cx="4136" cy="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685" y="13375"/>
              <a:ext cx="4052" cy="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772" y="13707"/>
              <a:ext cx="3704" cy="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69" y="6661"/>
              <a:ext cx="1944" cy="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665" y="11468"/>
              <a:ext cx="3655" cy="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</a:p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50"/>
              <a:ext cx="3074" cy="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3208" y="14039"/>
              <a:ext cx="2721" cy="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</a:p>
          </p:txBody>
        </p:sp>
        <p:grpSp>
          <p:nvGrpSpPr>
            <p:cNvPr id="89" name="Group 89"/>
            <p:cNvGrpSpPr/>
            <p:nvPr/>
          </p:nvGrpSpPr>
          <p:grpSpPr>
            <a:xfrm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528563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7" name="Grupo 96"/>
          <p:cNvGrpSpPr/>
          <p:nvPr/>
        </p:nvGrpSpPr>
        <p:grpSpPr>
          <a:xfrm>
            <a:off x="-2993390" y="1042035"/>
            <a:ext cx="26097230" cy="11797030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7517" r="-7692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  <a:endParaRPr/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9" name="Group 69"/>
            <p:cNvGrpSpPr/>
            <p:nvPr/>
          </p:nvGrpSpPr>
          <p:grpSpPr>
            <a:xfrm>
              <a:off x="16146" y="7456"/>
              <a:ext cx="1249" cy="1274"/>
              <a:chOff x="0" y="0"/>
              <a:chExt cx="1057631" cy="107806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1550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22460" y="6894"/>
              <a:ext cx="1860" cy="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601" y="12877"/>
              <a:ext cx="4136" cy="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685" y="13375"/>
              <a:ext cx="4052" cy="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772" y="13707"/>
              <a:ext cx="3704" cy="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69" y="6661"/>
              <a:ext cx="1944" cy="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665" y="11468"/>
              <a:ext cx="3655" cy="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</a:p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50"/>
              <a:ext cx="3074" cy="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3208" y="14039"/>
              <a:ext cx="2721" cy="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</a:p>
          </p:txBody>
        </p:sp>
        <p:grpSp>
          <p:nvGrpSpPr>
            <p:cNvPr id="89" name="Group 89"/>
            <p:cNvGrpSpPr/>
            <p:nvPr/>
          </p:nvGrpSpPr>
          <p:grpSpPr>
            <a:xfrm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528563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endParaRPr lang="en-US" sz="6300" b="1">
              <a:solidFill>
                <a:srgbClr val="0097B2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8" name="Group 18"/>
          <p:cNvGrpSpPr/>
          <p:nvPr/>
        </p:nvGrpSpPr>
        <p:grpSpPr>
          <a:xfrm>
            <a:off x="8595995" y="7947025"/>
            <a:ext cx="3858895" cy="2021840"/>
            <a:chOff x="0" y="0"/>
            <a:chExt cx="1220036" cy="3928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0036" cy="392847"/>
            </a:xfrm>
            <a:custGeom>
              <a:avLst/>
              <a:gdLst/>
              <a:ahLst/>
              <a:cxnLst/>
              <a:rect l="l" t="t" r="r" b="b"/>
              <a:pathLst>
                <a:path w="1220036" h="392847">
                  <a:moveTo>
                    <a:pt x="0" y="0"/>
                  </a:moveTo>
                  <a:lnTo>
                    <a:pt x="1220036" y="0"/>
                  </a:lnTo>
                  <a:lnTo>
                    <a:pt x="1220036" y="392847"/>
                  </a:lnTo>
                  <a:lnTo>
                    <a:pt x="0" y="392847"/>
                  </a:lnTo>
                  <a:close/>
                </a:path>
              </a:pathLst>
            </a:custGeom>
            <a:solidFill>
              <a:srgbClr val="EBEBEB"/>
            </a:solidFill>
            <a:ln w="95250" cap="sq">
              <a:solidFill>
                <a:srgbClr val="0CB5A3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220036" cy="41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grpSp>
        <p:nvGrpSpPr>
          <p:cNvPr id="97" name="Grupo 96"/>
          <p:cNvGrpSpPr/>
          <p:nvPr/>
        </p:nvGrpSpPr>
        <p:grpSpPr>
          <a:xfrm>
            <a:off x="-12418060" y="-1696085"/>
            <a:ext cx="26097230" cy="11569065"/>
            <a:chOff x="1196" y="3129"/>
            <a:chExt cx="26408" cy="11308"/>
          </a:xfrm>
        </p:grpSpPr>
        <p:grpSp>
          <p:nvGrpSpPr>
            <p:cNvPr id="12" name="Group 12"/>
            <p:cNvGrpSpPr/>
            <p:nvPr/>
          </p:nvGrpSpPr>
          <p:grpSpPr>
            <a:xfrm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7517" r="-7692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/>
              <p:cNvGrpSpPr/>
              <p:nvPr/>
            </p:nvGrpSpPr>
            <p:grpSpPr>
              <a:xfrm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/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  <a:endParaRPr/>
                </a:p>
              </p:txBody>
            </p:sp>
          </p:grpSp>
          <p:sp>
            <p:nvSpPr>
              <p:cNvPr id="43" name="Freeform 43"/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AutoShape 47"/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AutoShape 48"/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AutoShape 50"/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AutoShape 51"/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60"/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3"/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Freeform 66"/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67"/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9" name="Group 69"/>
            <p:cNvGrpSpPr/>
            <p:nvPr/>
          </p:nvGrpSpPr>
          <p:grpSpPr>
            <a:xfrm>
              <a:off x="16146" y="7456"/>
              <a:ext cx="1249" cy="1277"/>
              <a:chOff x="0" y="0"/>
              <a:chExt cx="1057631" cy="1081116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106324" y="922983"/>
                <a:ext cx="844983" cy="15813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22460" y="6894"/>
              <a:ext cx="1860" cy="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2601" y="12877"/>
              <a:ext cx="4136" cy="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2685" y="13375"/>
              <a:ext cx="4052" cy="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757" y="3129"/>
              <a:ext cx="2765" cy="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22772" y="13707"/>
              <a:ext cx="3704" cy="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ou Ryzen 5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369" y="6661"/>
              <a:ext cx="1944" cy="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665" y="11468"/>
              <a:ext cx="3655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</a:p>
            <a:p>
              <a:pPr algn="ctr">
                <a:lnSpc>
                  <a:spcPts val="1775"/>
                </a:lnSpc>
              </a:pPr>
              <a:r>
                <a:rPr lang="en-US" sz="127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081" y="7650"/>
              <a:ext cx="3074" cy="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8750" y="8446"/>
              <a:ext cx="469" cy="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1324" y="5026"/>
              <a:ext cx="846" cy="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1982" y="6286"/>
              <a:ext cx="1038" cy="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10622" y="4263"/>
              <a:ext cx="845" cy="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12896" y="4276"/>
              <a:ext cx="3047" cy="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3208" y="14039"/>
              <a:ext cx="2721" cy="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</a:p>
          </p:txBody>
        </p:sp>
        <p:grpSp>
          <p:nvGrpSpPr>
            <p:cNvPr id="89" name="Group 89"/>
            <p:cNvGrpSpPr/>
            <p:nvPr/>
          </p:nvGrpSpPr>
          <p:grpSpPr>
            <a:xfrm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92" name="Freeform 92"/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Freeform 93"/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4" name="Freeform 94"/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5" name="Freeform 95"/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7528563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7C090A-BB89-A44A-4031-07A47BACF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AF24002-181A-9544-4BF3-291778AB4C70}"/>
              </a:ext>
            </a:extLst>
          </p:cNvPr>
          <p:cNvSpPr/>
          <p:nvPr/>
        </p:nvSpPr>
        <p:spPr>
          <a:xfrm>
            <a:off x="8001282" y="186681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1F95240-09A6-D12C-7A32-D08695DA6128}"/>
              </a:ext>
            </a:extLst>
          </p:cNvPr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8E9703F-5287-58E9-4452-0B057D14BC6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F1732E4-8DB3-CB06-1A2F-64AAC56FFCF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1BF868A-2150-8167-249C-E6F21076F1D7}"/>
              </a:ext>
            </a:extLst>
          </p:cNvPr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035AF0C-DA93-DC7B-5AA1-C4B4F06277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7491AB9-D348-9193-6863-6B5EAE82F6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4F250920-0B7C-0416-7186-097862F6F162}"/>
              </a:ext>
            </a:extLst>
          </p:cNvPr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13175C7-7048-19E3-9346-BF7E0FA686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76A0CE6-50B3-CCD0-A2F5-652859D22B5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8D93B91F-D0B8-F345-2314-67B0568F7543}"/>
              </a:ext>
            </a:extLst>
          </p:cNvPr>
          <p:cNvGrpSpPr/>
          <p:nvPr/>
        </p:nvGrpSpPr>
        <p:grpSpPr>
          <a:xfrm>
            <a:off x="13610569" y="8022999"/>
            <a:ext cx="3858938" cy="1242562"/>
            <a:chOff x="0" y="0"/>
            <a:chExt cx="1220036" cy="392847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D9F7248E-1CA7-BAA6-E8C5-AC23B2B02AA5}"/>
                </a:ext>
              </a:extLst>
            </p:cNvPr>
            <p:cNvSpPr/>
            <p:nvPr/>
          </p:nvSpPr>
          <p:spPr>
            <a:xfrm>
              <a:off x="0" y="0"/>
              <a:ext cx="1220036" cy="392847"/>
            </a:xfrm>
            <a:custGeom>
              <a:avLst/>
              <a:gdLst/>
              <a:ahLst/>
              <a:cxnLst/>
              <a:rect l="l" t="t" r="r" b="b"/>
              <a:pathLst>
                <a:path w="1220036" h="392847">
                  <a:moveTo>
                    <a:pt x="0" y="0"/>
                  </a:moveTo>
                  <a:lnTo>
                    <a:pt x="1220036" y="0"/>
                  </a:lnTo>
                  <a:lnTo>
                    <a:pt x="1220036" y="392847"/>
                  </a:lnTo>
                  <a:lnTo>
                    <a:pt x="0" y="392847"/>
                  </a:lnTo>
                  <a:close/>
                </a:path>
              </a:pathLst>
            </a:custGeom>
            <a:solidFill>
              <a:srgbClr val="EBEBEB"/>
            </a:solidFill>
            <a:ln w="95250" cap="sq">
              <a:solidFill>
                <a:srgbClr val="0CB5A3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B2F044F0-2339-A0C2-5D76-5167D41F9B09}"/>
                </a:ext>
              </a:extLst>
            </p:cNvPr>
            <p:cNvSpPr txBox="1"/>
            <p:nvPr/>
          </p:nvSpPr>
          <p:spPr>
            <a:xfrm>
              <a:off x="0" y="-19050"/>
              <a:ext cx="1220036" cy="41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90"/>
                </a:lnSpc>
              </a:pPr>
              <a:endParaRPr/>
            </a:p>
          </p:txBody>
        </p:sp>
      </p:grpSp>
      <p:sp>
        <p:nvSpPr>
          <p:cNvPr id="74" name="TextBox 74">
            <a:extLst>
              <a:ext uri="{FF2B5EF4-FFF2-40B4-BE49-F238E27FC236}">
                <a16:creationId xmlns:a16="http://schemas.microsoft.com/office/drawing/2014/main" id="{9AFB0C7E-D74E-2103-FC22-9A8F96158FF6}"/>
              </a:ext>
            </a:extLst>
          </p:cNvPr>
          <p:cNvSpPr txBox="1"/>
          <p:nvPr/>
        </p:nvSpPr>
        <p:spPr>
          <a:xfrm>
            <a:off x="5210226" y="895350"/>
            <a:ext cx="8868728" cy="10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5">
                <a:solidFill>
                  <a:srgbClr val="0CB5A3"/>
                </a:solidFill>
                <a:latin typeface="Lovelo" panose="02000000000000000000"/>
                <a:ea typeface="Lovelo" panose="02000000000000000000"/>
                <a:cs typeface="Lovelo" panose="02000000000000000000"/>
                <a:sym typeface="Lovelo" panose="02000000000000000000"/>
              </a:rPr>
              <a:t>Diagrama de Solução</a:t>
            </a:r>
          </a:p>
        </p:txBody>
      </p:sp>
      <p:grpSp>
        <p:nvGrpSpPr>
          <p:cNvPr id="97" name="Grupo 96">
            <a:extLst>
              <a:ext uri="{FF2B5EF4-FFF2-40B4-BE49-F238E27FC236}">
                <a16:creationId xmlns:a16="http://schemas.microsoft.com/office/drawing/2014/main" id="{BC756944-ACC1-986C-9FF4-8D1947ACC745}"/>
              </a:ext>
            </a:extLst>
          </p:cNvPr>
          <p:cNvGrpSpPr/>
          <p:nvPr/>
        </p:nvGrpSpPr>
        <p:grpSpPr>
          <a:xfrm>
            <a:off x="721995" y="2034540"/>
            <a:ext cx="16769080" cy="7180580"/>
            <a:chOff x="1196" y="3129"/>
            <a:chExt cx="26408" cy="11308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A465496-C1EA-953A-EC9D-FDB381F04EDF}"/>
                </a:ext>
              </a:extLst>
            </p:cNvPr>
            <p:cNvGrpSpPr/>
            <p:nvPr/>
          </p:nvGrpSpPr>
          <p:grpSpPr>
            <a:xfrm>
              <a:off x="19176" y="7444"/>
              <a:ext cx="8428" cy="4970"/>
              <a:chOff x="0" y="0"/>
              <a:chExt cx="1430441" cy="84344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DDE8D7F-ADB9-C347-CFFE-3444331139BD}"/>
                  </a:ext>
                </a:extLst>
              </p:cNvPr>
              <p:cNvSpPr/>
              <p:nvPr/>
            </p:nvSpPr>
            <p:spPr>
              <a:xfrm>
                <a:off x="0" y="0"/>
                <a:ext cx="1430441" cy="843441"/>
              </a:xfrm>
              <a:custGeom>
                <a:avLst/>
                <a:gdLst/>
                <a:ahLst/>
                <a:cxnLst/>
                <a:rect l="l" t="t" r="r" b="b"/>
                <a:pathLst>
                  <a:path w="1430441" h="843441">
                    <a:moveTo>
                      <a:pt x="0" y="0"/>
                    </a:moveTo>
                    <a:lnTo>
                      <a:pt x="1430441" y="0"/>
                    </a:lnTo>
                    <a:lnTo>
                      <a:pt x="1430441" y="843441"/>
                    </a:lnTo>
                    <a:lnTo>
                      <a:pt x="0" y="843441"/>
                    </a:lnTo>
                    <a:close/>
                  </a:path>
                </a:pathLst>
              </a:custGeom>
              <a:solidFill>
                <a:srgbClr val="0CB5A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95BC6875-63C4-D32C-DA36-524F204314AA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430441" cy="8624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86F71936-8F6D-00FC-B3C0-5F00F3680FF4}"/>
                </a:ext>
              </a:extLst>
            </p:cNvPr>
            <p:cNvGrpSpPr/>
            <p:nvPr/>
          </p:nvGrpSpPr>
          <p:grpSpPr>
            <a:xfrm>
              <a:off x="1196" y="7367"/>
              <a:ext cx="8487" cy="5010"/>
              <a:chOff x="0" y="0"/>
              <a:chExt cx="1440304" cy="850202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0A76822-3F87-738D-6688-75A6D5BDF612}"/>
                  </a:ext>
                </a:extLst>
              </p:cNvPr>
              <p:cNvSpPr/>
              <p:nvPr/>
            </p:nvSpPr>
            <p:spPr>
              <a:xfrm>
                <a:off x="0" y="0"/>
                <a:ext cx="1440304" cy="850202"/>
              </a:xfrm>
              <a:custGeom>
                <a:avLst/>
                <a:gdLst/>
                <a:ahLst/>
                <a:cxnLst/>
                <a:rect l="l" t="t" r="r" b="b"/>
                <a:pathLst>
                  <a:path w="1440304" h="850202">
                    <a:moveTo>
                      <a:pt x="0" y="0"/>
                    </a:moveTo>
                    <a:lnTo>
                      <a:pt x="1440304" y="0"/>
                    </a:lnTo>
                    <a:lnTo>
                      <a:pt x="1440304" y="850202"/>
                    </a:lnTo>
                    <a:lnTo>
                      <a:pt x="0" y="850202"/>
                    </a:lnTo>
                    <a:close/>
                  </a:path>
                </a:pathLst>
              </a:custGeom>
              <a:solidFill>
                <a:srgbClr val="0CB5A3"/>
              </a:solidFill>
              <a:ln w="123825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4A6632F-0A28-3609-CA73-0439C7DDE0D4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440304" cy="8692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097E50E2-4495-39C5-08E7-F8B22FCD60D3}"/>
                </a:ext>
              </a:extLst>
            </p:cNvPr>
            <p:cNvGrpSpPr/>
            <p:nvPr/>
          </p:nvGrpSpPr>
          <p:grpSpPr>
            <a:xfrm>
              <a:off x="10454" y="4932"/>
              <a:ext cx="7905" cy="4705"/>
              <a:chOff x="0" y="0"/>
              <a:chExt cx="1341531" cy="798436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87C59D9F-3B90-3CA5-E029-6E2DF3899051}"/>
                  </a:ext>
                </a:extLst>
              </p:cNvPr>
              <p:cNvSpPr/>
              <p:nvPr/>
            </p:nvSpPr>
            <p:spPr>
              <a:xfrm>
                <a:off x="0" y="0"/>
                <a:ext cx="1341531" cy="798436"/>
              </a:xfrm>
              <a:custGeom>
                <a:avLst/>
                <a:gdLst/>
                <a:ahLst/>
                <a:cxnLst/>
                <a:rect l="l" t="t" r="r" b="b"/>
                <a:pathLst>
                  <a:path w="1341531" h="798436">
                    <a:moveTo>
                      <a:pt x="0" y="0"/>
                    </a:moveTo>
                    <a:lnTo>
                      <a:pt x="1341531" y="0"/>
                    </a:lnTo>
                    <a:lnTo>
                      <a:pt x="1341531" y="798436"/>
                    </a:lnTo>
                    <a:lnTo>
                      <a:pt x="0" y="798436"/>
                    </a:lnTo>
                    <a:close/>
                  </a:path>
                </a:pathLst>
              </a:custGeom>
              <a:solidFill>
                <a:srgbClr val="0CB5A3"/>
              </a:solidFill>
              <a:ln w="133350" cap="sq">
                <a:solidFill>
                  <a:srgbClr val="0CB5A3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130D3F25-E6E2-A431-3246-2B06C41FEB25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341531" cy="8174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C2D37358-CA3A-1FB1-9766-4E820180E466}"/>
                </a:ext>
              </a:extLst>
            </p:cNvPr>
            <p:cNvGrpSpPr/>
            <p:nvPr/>
          </p:nvGrpSpPr>
          <p:grpSpPr>
            <a:xfrm>
              <a:off x="11407" y="6008"/>
              <a:ext cx="2186" cy="2717"/>
              <a:chOff x="0" y="0"/>
              <a:chExt cx="371014" cy="461085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94C4C332-7F2B-7BE3-1335-40FC39BA488A}"/>
                  </a:ext>
                </a:extLst>
              </p:cNvPr>
              <p:cNvSpPr/>
              <p:nvPr/>
            </p:nvSpPr>
            <p:spPr>
              <a:xfrm>
                <a:off x="0" y="0"/>
                <a:ext cx="371014" cy="461085"/>
              </a:xfrm>
              <a:custGeom>
                <a:avLst/>
                <a:gdLst/>
                <a:ahLst/>
                <a:cxnLst/>
                <a:rect l="l" t="t" r="r" b="b"/>
                <a:pathLst>
                  <a:path w="371014" h="461085">
                    <a:moveTo>
                      <a:pt x="0" y="0"/>
                    </a:moveTo>
                    <a:lnTo>
                      <a:pt x="371014" y="0"/>
                    </a:lnTo>
                    <a:lnTo>
                      <a:pt x="371014" y="461085"/>
                    </a:lnTo>
                    <a:lnTo>
                      <a:pt x="0" y="4610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>
                <a:extLst>
                  <a:ext uri="{FF2B5EF4-FFF2-40B4-BE49-F238E27FC236}">
                    <a16:creationId xmlns:a16="http://schemas.microsoft.com/office/drawing/2014/main" id="{6E19E961-84E5-91D9-A55D-AF9E9C91E02E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71014" cy="480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6AC4FEE7-FD06-0651-4CD4-F859BF4F1482}"/>
                </a:ext>
              </a:extLst>
            </p:cNvPr>
            <p:cNvGrpSpPr/>
            <p:nvPr/>
          </p:nvGrpSpPr>
          <p:grpSpPr>
            <a:xfrm>
              <a:off x="14789" y="5617"/>
              <a:ext cx="2924" cy="3521"/>
              <a:chOff x="0" y="0"/>
              <a:chExt cx="496217" cy="597555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D1A856E0-66D7-D9CD-9FF7-FEA81E9CB0E4}"/>
                  </a:ext>
                </a:extLst>
              </p:cNvPr>
              <p:cNvSpPr/>
              <p:nvPr/>
            </p:nvSpPr>
            <p:spPr>
              <a:xfrm>
                <a:off x="0" y="0"/>
                <a:ext cx="496217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496217" h="597555">
                    <a:moveTo>
                      <a:pt x="0" y="0"/>
                    </a:moveTo>
                    <a:lnTo>
                      <a:pt x="496217" y="0"/>
                    </a:lnTo>
                    <a:lnTo>
                      <a:pt x="496217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A29938AB-8ACD-D96F-15C9-D120A193986F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496217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53AA6AD1-0EF6-E325-89EE-CA1BA0A85D43}"/>
                </a:ext>
              </a:extLst>
            </p:cNvPr>
            <p:cNvSpPr/>
            <p:nvPr/>
          </p:nvSpPr>
          <p:spPr>
            <a:xfrm>
              <a:off x="21086" y="6677"/>
              <a:ext cx="4608" cy="1215"/>
            </a:xfrm>
            <a:custGeom>
              <a:avLst/>
              <a:gdLst/>
              <a:ahLst/>
              <a:cxnLst/>
              <a:rect l="l" t="t" r="r" b="b"/>
              <a:pathLst>
                <a:path w="2926083" h="771422">
                  <a:moveTo>
                    <a:pt x="0" y="0"/>
                  </a:moveTo>
                  <a:lnTo>
                    <a:pt x="2926084" y="0"/>
                  </a:lnTo>
                  <a:lnTo>
                    <a:pt x="2926084" y="771422"/>
                  </a:lnTo>
                  <a:lnTo>
                    <a:pt x="0" y="77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08EBA4E2-7E23-C8AB-05E6-DF19D28E8F31}"/>
                </a:ext>
              </a:extLst>
            </p:cNvPr>
            <p:cNvGrpSpPr/>
            <p:nvPr/>
          </p:nvGrpSpPr>
          <p:grpSpPr>
            <a:xfrm>
              <a:off x="10906" y="5617"/>
              <a:ext cx="3218" cy="3521"/>
              <a:chOff x="0" y="0"/>
              <a:chExt cx="546153" cy="597555"/>
            </a:xfrm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383B0946-1145-58E7-C057-EFB0B2192D2A}"/>
                  </a:ext>
                </a:extLst>
              </p:cNvPr>
              <p:cNvSpPr/>
              <p:nvPr/>
            </p:nvSpPr>
            <p:spPr>
              <a:xfrm>
                <a:off x="0" y="0"/>
                <a:ext cx="546153" cy="597555"/>
              </a:xfrm>
              <a:custGeom>
                <a:avLst/>
                <a:gdLst/>
                <a:ahLst/>
                <a:cxnLst/>
                <a:rect l="l" t="t" r="r" b="b"/>
                <a:pathLst>
                  <a:path w="546153" h="597555">
                    <a:moveTo>
                      <a:pt x="0" y="0"/>
                    </a:moveTo>
                    <a:lnTo>
                      <a:pt x="546153" y="0"/>
                    </a:lnTo>
                    <a:lnTo>
                      <a:pt x="546153" y="597555"/>
                    </a:lnTo>
                    <a:lnTo>
                      <a:pt x="0" y="59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68C8"/>
                </a:solidFill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33">
                <a:extLst>
                  <a:ext uri="{FF2B5EF4-FFF2-40B4-BE49-F238E27FC236}">
                    <a16:creationId xmlns:a16="http://schemas.microsoft.com/office/drawing/2014/main" id="{271AFBF8-1D6E-1B73-95A4-4F983DEEE807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46153" cy="61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D712D5B2-BC5C-DEB7-B59C-7997E5A084A7}"/>
                </a:ext>
              </a:extLst>
            </p:cNvPr>
            <p:cNvSpPr/>
            <p:nvPr/>
          </p:nvSpPr>
          <p:spPr>
            <a:xfrm>
              <a:off x="16124" y="5898"/>
              <a:ext cx="1257" cy="1537"/>
            </a:xfrm>
            <a:custGeom>
              <a:avLst/>
              <a:gdLst/>
              <a:ahLst/>
              <a:cxnLst/>
              <a:rect l="l" t="t" r="r" b="b"/>
              <a:pathLst>
                <a:path w="797915" h="975711">
                  <a:moveTo>
                    <a:pt x="0" y="0"/>
                  </a:moveTo>
                  <a:lnTo>
                    <a:pt x="797915" y="0"/>
                  </a:lnTo>
                  <a:lnTo>
                    <a:pt x="797915" y="975711"/>
                  </a:lnTo>
                  <a:lnTo>
                    <a:pt x="0" y="97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31FD8F4B-E263-FBC3-94FA-568950E2A6AE}"/>
                </a:ext>
              </a:extLst>
            </p:cNvPr>
            <p:cNvSpPr/>
            <p:nvPr/>
          </p:nvSpPr>
          <p:spPr>
            <a:xfrm>
              <a:off x="15255" y="6008"/>
              <a:ext cx="933" cy="1316"/>
            </a:xfrm>
            <a:custGeom>
              <a:avLst/>
              <a:gdLst/>
              <a:ahLst/>
              <a:cxnLst/>
              <a:rect l="l" t="t" r="r" b="b"/>
              <a:pathLst>
                <a:path w="592700" h="835859">
                  <a:moveTo>
                    <a:pt x="0" y="0"/>
                  </a:moveTo>
                  <a:lnTo>
                    <a:pt x="592700" y="0"/>
                  </a:lnTo>
                  <a:lnTo>
                    <a:pt x="592700" y="835859"/>
                  </a:lnTo>
                  <a:lnTo>
                    <a:pt x="0" y="83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F16DDDE7-BEFD-C843-AB07-1EC8B9CDBF32}"/>
                </a:ext>
              </a:extLst>
            </p:cNvPr>
            <p:cNvSpPr/>
            <p:nvPr/>
          </p:nvSpPr>
          <p:spPr>
            <a:xfrm>
              <a:off x="15298" y="7419"/>
              <a:ext cx="848" cy="1402"/>
            </a:xfrm>
            <a:custGeom>
              <a:avLst/>
              <a:gdLst/>
              <a:ahLst/>
              <a:cxnLst/>
              <a:rect l="l" t="t" r="r" b="b"/>
              <a:pathLst>
                <a:path w="538782" h="890485">
                  <a:moveTo>
                    <a:pt x="0" y="0"/>
                  </a:moveTo>
                  <a:lnTo>
                    <a:pt x="538782" y="0"/>
                  </a:lnTo>
                  <a:lnTo>
                    <a:pt x="538782" y="890485"/>
                  </a:lnTo>
                  <a:lnTo>
                    <a:pt x="0" y="890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7517" r="-7692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E32B4559-D501-1FC5-BB67-A04F97C7CABE}"/>
                </a:ext>
              </a:extLst>
            </p:cNvPr>
            <p:cNvSpPr/>
            <p:nvPr/>
          </p:nvSpPr>
          <p:spPr>
            <a:xfrm>
              <a:off x="10688" y="5282"/>
              <a:ext cx="840" cy="840"/>
            </a:xfrm>
            <a:custGeom>
              <a:avLst/>
              <a:gdLst/>
              <a:ahLst/>
              <a:cxnLst/>
              <a:rect l="l" t="t" r="r" b="b"/>
              <a:pathLst>
                <a:path w="533332" h="533332">
                  <a:moveTo>
                    <a:pt x="0" y="0"/>
                  </a:moveTo>
                  <a:lnTo>
                    <a:pt x="533332" y="0"/>
                  </a:lnTo>
                  <a:lnTo>
                    <a:pt x="533332" y="533332"/>
                  </a:lnTo>
                  <a:lnTo>
                    <a:pt x="0" y="533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4EF91563-91F2-8E63-770E-5A29B803D54E}"/>
                </a:ext>
              </a:extLst>
            </p:cNvPr>
            <p:cNvSpPr/>
            <p:nvPr/>
          </p:nvSpPr>
          <p:spPr>
            <a:xfrm>
              <a:off x="3436" y="6578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7"/>
                  </a:lnTo>
                  <a:lnTo>
                    <a:pt x="0" y="63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A23767A0-2B85-9228-28A8-CE76652E7884}"/>
                </a:ext>
              </a:extLst>
            </p:cNvPr>
            <p:cNvGrpSpPr/>
            <p:nvPr/>
          </p:nvGrpSpPr>
          <p:grpSpPr>
            <a:xfrm>
              <a:off x="1546" y="8326"/>
              <a:ext cx="3893" cy="3054"/>
              <a:chOff x="0" y="0"/>
              <a:chExt cx="3296425" cy="2585471"/>
            </a:xfrm>
          </p:grpSpPr>
          <p:grpSp>
            <p:nvGrpSpPr>
              <p:cNvPr id="40" name="Group 40">
                <a:extLst>
                  <a:ext uri="{FF2B5EF4-FFF2-40B4-BE49-F238E27FC236}">
                    <a16:creationId xmlns:a16="http://schemas.microsoft.com/office/drawing/2014/main" id="{D50B5604-CE06-8095-8957-807E543AB984}"/>
                  </a:ext>
                </a:extLst>
              </p:cNvPr>
              <p:cNvGrpSpPr/>
              <p:nvPr/>
            </p:nvGrpSpPr>
            <p:grpSpPr>
              <a:xfrm>
                <a:off x="64" y="0"/>
                <a:ext cx="3296296" cy="2585389"/>
                <a:chOff x="0" y="0"/>
                <a:chExt cx="1134487" cy="889814"/>
              </a:xfrm>
            </p:grpSpPr>
            <p:sp>
              <p:nvSpPr>
                <p:cNvPr id="41" name="Freeform 41">
                  <a:extLst>
                    <a:ext uri="{FF2B5EF4-FFF2-40B4-BE49-F238E27FC236}">
                      <a16:creationId xmlns:a16="http://schemas.microsoft.com/office/drawing/2014/main" id="{67AB1582-6F7A-3216-EF8B-4BC502295A2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34487" cy="889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487" h="889814">
                      <a:moveTo>
                        <a:pt x="0" y="0"/>
                      </a:moveTo>
                      <a:lnTo>
                        <a:pt x="1134487" y="0"/>
                      </a:lnTo>
                      <a:lnTo>
                        <a:pt x="1134487" y="889814"/>
                      </a:lnTo>
                      <a:lnTo>
                        <a:pt x="0" y="889814"/>
                      </a:lnTo>
                      <a:close/>
                    </a:path>
                  </a:pathLst>
                </a:custGeom>
                <a:solidFill>
                  <a:srgbClr val="F0F0F0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2" name="TextBox 42">
                  <a:extLst>
                    <a:ext uri="{FF2B5EF4-FFF2-40B4-BE49-F238E27FC236}">
                      <a16:creationId xmlns:a16="http://schemas.microsoft.com/office/drawing/2014/main" id="{09441B7A-ACB0-404A-47D9-775CB88AED07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1134487" cy="9088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890"/>
                    </a:lnSpc>
                  </a:pPr>
                  <a:endParaRPr/>
                </a:p>
              </p:txBody>
            </p:sp>
          </p:grpSp>
          <p:sp>
            <p:nvSpPr>
              <p:cNvPr id="43" name="Freeform 43">
                <a:extLst>
                  <a:ext uri="{FF2B5EF4-FFF2-40B4-BE49-F238E27FC236}">
                    <a16:creationId xmlns:a16="http://schemas.microsoft.com/office/drawing/2014/main" id="{7B8B73D0-3986-5B8A-6BA6-7734AEA90557}"/>
                  </a:ext>
                </a:extLst>
              </p:cNvPr>
              <p:cNvSpPr/>
              <p:nvPr/>
            </p:nvSpPr>
            <p:spPr>
              <a:xfrm>
                <a:off x="61916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reeform 44">
                <a:extLst>
                  <a:ext uri="{FF2B5EF4-FFF2-40B4-BE49-F238E27FC236}">
                    <a16:creationId xmlns:a16="http://schemas.microsoft.com/office/drawing/2014/main" id="{687C7B47-2A3F-0FBC-DA53-EE570E666628}"/>
                  </a:ext>
                </a:extLst>
              </p:cNvPr>
              <p:cNvSpPr/>
              <p:nvPr/>
            </p:nvSpPr>
            <p:spPr>
              <a:xfrm>
                <a:off x="894101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reeform 45">
                <a:extLst>
                  <a:ext uri="{FF2B5EF4-FFF2-40B4-BE49-F238E27FC236}">
                    <a16:creationId xmlns:a16="http://schemas.microsoft.com/office/drawing/2014/main" id="{D083D39C-A0C9-2F82-4D04-2B8BEEF9DB78}"/>
                  </a:ext>
                </a:extLst>
              </p:cNvPr>
              <p:cNvSpPr/>
              <p:nvPr/>
            </p:nvSpPr>
            <p:spPr>
              <a:xfrm>
                <a:off x="1735680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8" y="0"/>
                    </a:lnTo>
                    <a:lnTo>
                      <a:pt x="637488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reeform 46">
                <a:extLst>
                  <a:ext uri="{FF2B5EF4-FFF2-40B4-BE49-F238E27FC236}">
                    <a16:creationId xmlns:a16="http://schemas.microsoft.com/office/drawing/2014/main" id="{0EA79B6B-C4B4-08F4-0D25-C4FC2FB7F7B1}"/>
                  </a:ext>
                </a:extLst>
              </p:cNvPr>
              <p:cNvSpPr/>
              <p:nvPr/>
            </p:nvSpPr>
            <p:spPr>
              <a:xfrm>
                <a:off x="2570848" y="1611382"/>
                <a:ext cx="637488" cy="576551"/>
              </a:xfrm>
              <a:custGeom>
                <a:avLst/>
                <a:gdLst/>
                <a:ahLst/>
                <a:cxnLst/>
                <a:rect l="l" t="t" r="r" b="b"/>
                <a:pathLst>
                  <a:path w="637488" h="576551">
                    <a:moveTo>
                      <a:pt x="0" y="0"/>
                    </a:moveTo>
                    <a:lnTo>
                      <a:pt x="637487" y="0"/>
                    </a:lnTo>
                    <a:lnTo>
                      <a:pt x="637487" y="576551"/>
                    </a:lnTo>
                    <a:lnTo>
                      <a:pt x="0" y="5765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AutoShape 47">
                <a:extLst>
                  <a:ext uri="{FF2B5EF4-FFF2-40B4-BE49-F238E27FC236}">
                    <a16:creationId xmlns:a16="http://schemas.microsoft.com/office/drawing/2014/main" id="{F597C2DC-AF76-74A6-0982-86DD339BA86A}"/>
                  </a:ext>
                </a:extLst>
              </p:cNvPr>
              <p:cNvSpPr/>
              <p:nvPr/>
            </p:nvSpPr>
            <p:spPr>
              <a:xfrm>
                <a:off x="794160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AutoShape 48">
                <a:extLst>
                  <a:ext uri="{FF2B5EF4-FFF2-40B4-BE49-F238E27FC236}">
                    <a16:creationId xmlns:a16="http://schemas.microsoft.com/office/drawing/2014/main" id="{2B166826-BA0A-C907-51CB-13AEFFEB1122}"/>
                  </a:ext>
                </a:extLst>
              </p:cNvPr>
              <p:cNvSpPr/>
              <p:nvPr/>
            </p:nvSpPr>
            <p:spPr>
              <a:xfrm>
                <a:off x="1633634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9" name="Freeform 49">
                <a:extLst>
                  <a:ext uri="{FF2B5EF4-FFF2-40B4-BE49-F238E27FC236}">
                    <a16:creationId xmlns:a16="http://schemas.microsoft.com/office/drawing/2014/main" id="{B95536D5-CDE4-608E-4FBD-301B707F5717}"/>
                  </a:ext>
                </a:extLst>
              </p:cNvPr>
              <p:cNvSpPr/>
              <p:nvPr/>
            </p:nvSpPr>
            <p:spPr>
              <a:xfrm>
                <a:off x="1337856" y="454808"/>
                <a:ext cx="591557" cy="586054"/>
              </a:xfrm>
              <a:custGeom>
                <a:avLst/>
                <a:gdLst/>
                <a:ahLst/>
                <a:cxnLst/>
                <a:rect l="l" t="t" r="r" b="b"/>
                <a:pathLst>
                  <a:path w="591557" h="586054">
                    <a:moveTo>
                      <a:pt x="0" y="0"/>
                    </a:moveTo>
                    <a:lnTo>
                      <a:pt x="591557" y="0"/>
                    </a:lnTo>
                    <a:lnTo>
                      <a:pt x="591557" y="586054"/>
                    </a:lnTo>
                    <a:lnTo>
                      <a:pt x="0" y="586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0" name="AutoShape 50">
                <a:extLst>
                  <a:ext uri="{FF2B5EF4-FFF2-40B4-BE49-F238E27FC236}">
                    <a16:creationId xmlns:a16="http://schemas.microsoft.com/office/drawing/2014/main" id="{E26E2E61-12B4-6EB6-9DEB-9169FC6FE352}"/>
                  </a:ext>
                </a:extLst>
              </p:cNvPr>
              <p:cNvSpPr/>
              <p:nvPr/>
            </p:nvSpPr>
            <p:spPr>
              <a:xfrm>
                <a:off x="2468802" y="0"/>
                <a:ext cx="0" cy="2585471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1" name="AutoShape 51">
                <a:extLst>
                  <a:ext uri="{FF2B5EF4-FFF2-40B4-BE49-F238E27FC236}">
                    <a16:creationId xmlns:a16="http://schemas.microsoft.com/office/drawing/2014/main" id="{910B0C2E-953E-B8AA-FA62-D8C34E3A6EB6}"/>
                  </a:ext>
                </a:extLst>
              </p:cNvPr>
              <p:cNvSpPr/>
              <p:nvPr/>
            </p:nvSpPr>
            <p:spPr>
              <a:xfrm flipH="1">
                <a:off x="64" y="350446"/>
                <a:ext cx="3296296" cy="14578"/>
              </a:xfrm>
              <a:prstGeom prst="line">
                <a:avLst/>
              </a:prstGeom>
              <a:ln w="29156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52" name="Group 52">
              <a:extLst>
                <a:ext uri="{FF2B5EF4-FFF2-40B4-BE49-F238E27FC236}">
                  <a16:creationId xmlns:a16="http://schemas.microsoft.com/office/drawing/2014/main" id="{2CACE881-6239-EF16-A083-DF57F3376EAA}"/>
                </a:ext>
              </a:extLst>
            </p:cNvPr>
            <p:cNvGrpSpPr/>
            <p:nvPr/>
          </p:nvGrpSpPr>
          <p:grpSpPr>
            <a:xfrm>
              <a:off x="5958" y="8326"/>
              <a:ext cx="3356" cy="3118"/>
              <a:chOff x="0" y="0"/>
              <a:chExt cx="569597" cy="529122"/>
            </a:xfrm>
          </p:grpSpPr>
          <p:sp>
            <p:nvSpPr>
              <p:cNvPr id="53" name="Freeform 53">
                <a:extLst>
                  <a:ext uri="{FF2B5EF4-FFF2-40B4-BE49-F238E27FC236}">
                    <a16:creationId xmlns:a16="http://schemas.microsoft.com/office/drawing/2014/main" id="{DFE884CE-026E-2C35-A4A0-B745F770D101}"/>
                  </a:ext>
                </a:extLst>
              </p:cNvPr>
              <p:cNvSpPr/>
              <p:nvPr/>
            </p:nvSpPr>
            <p:spPr>
              <a:xfrm>
                <a:off x="0" y="0"/>
                <a:ext cx="569597" cy="529122"/>
              </a:xfrm>
              <a:custGeom>
                <a:avLst/>
                <a:gdLst/>
                <a:ahLst/>
                <a:cxnLst/>
                <a:rect l="l" t="t" r="r" b="b"/>
                <a:pathLst>
                  <a:path w="569597" h="529122">
                    <a:moveTo>
                      <a:pt x="0" y="0"/>
                    </a:moveTo>
                    <a:lnTo>
                      <a:pt x="569597" y="0"/>
                    </a:lnTo>
                    <a:lnTo>
                      <a:pt x="569597" y="529122"/>
                    </a:lnTo>
                    <a:lnTo>
                      <a:pt x="0" y="529122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4" name="TextBox 54">
                <a:extLst>
                  <a:ext uri="{FF2B5EF4-FFF2-40B4-BE49-F238E27FC236}">
                    <a16:creationId xmlns:a16="http://schemas.microsoft.com/office/drawing/2014/main" id="{385D690F-8284-5B30-6897-DDCC0D506D26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69597" cy="5481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grpSp>
          <p:nvGrpSpPr>
            <p:cNvPr id="55" name="Group 55">
              <a:extLst>
                <a:ext uri="{FF2B5EF4-FFF2-40B4-BE49-F238E27FC236}">
                  <a16:creationId xmlns:a16="http://schemas.microsoft.com/office/drawing/2014/main" id="{81994AAA-98EF-D9AC-0C18-A4D279B2EA6B}"/>
                </a:ext>
              </a:extLst>
            </p:cNvPr>
            <p:cNvGrpSpPr/>
            <p:nvPr/>
          </p:nvGrpSpPr>
          <p:grpSpPr>
            <a:xfrm>
              <a:off x="6617" y="8671"/>
              <a:ext cx="2002" cy="2428"/>
              <a:chOff x="0" y="0"/>
              <a:chExt cx="339761" cy="412061"/>
            </a:xfrm>
          </p:grpSpPr>
          <p:sp>
            <p:nvSpPr>
              <p:cNvPr id="56" name="Freeform 56">
                <a:extLst>
                  <a:ext uri="{FF2B5EF4-FFF2-40B4-BE49-F238E27FC236}">
                    <a16:creationId xmlns:a16="http://schemas.microsoft.com/office/drawing/2014/main" id="{72495188-115A-0D7A-EC81-74006BB475A4}"/>
                  </a:ext>
                </a:extLst>
              </p:cNvPr>
              <p:cNvSpPr/>
              <p:nvPr/>
            </p:nvSpPr>
            <p:spPr>
              <a:xfrm>
                <a:off x="0" y="0"/>
                <a:ext cx="339761" cy="412061"/>
              </a:xfrm>
              <a:custGeom>
                <a:avLst/>
                <a:gdLst/>
                <a:ahLst/>
                <a:cxnLst/>
                <a:rect l="l" t="t" r="r" b="b"/>
                <a:pathLst>
                  <a:path w="339761" h="412061">
                    <a:moveTo>
                      <a:pt x="0" y="0"/>
                    </a:moveTo>
                    <a:lnTo>
                      <a:pt x="339761" y="0"/>
                    </a:lnTo>
                    <a:lnTo>
                      <a:pt x="339761" y="412061"/>
                    </a:lnTo>
                    <a:lnTo>
                      <a:pt x="0" y="412061"/>
                    </a:lnTo>
                    <a:close/>
                  </a:path>
                </a:pathLst>
              </a:custGeom>
              <a:solidFill>
                <a:srgbClr val="006E53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57">
                <a:extLst>
                  <a:ext uri="{FF2B5EF4-FFF2-40B4-BE49-F238E27FC236}">
                    <a16:creationId xmlns:a16="http://schemas.microsoft.com/office/drawing/2014/main" id="{38B8A045-2848-ADF0-332C-F26AB5B827B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339761" cy="4311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781D8369-9AB2-620B-9F61-6397567E75F0}"/>
                </a:ext>
              </a:extLst>
            </p:cNvPr>
            <p:cNvSpPr/>
            <p:nvPr/>
          </p:nvSpPr>
          <p:spPr>
            <a:xfrm>
              <a:off x="6890" y="9643"/>
              <a:ext cx="1497" cy="419"/>
            </a:xfrm>
            <a:custGeom>
              <a:avLst/>
              <a:gdLst/>
              <a:ahLst/>
              <a:cxnLst/>
              <a:rect l="l" t="t" r="r" b="b"/>
              <a:pathLst>
                <a:path w="950572" h="266160">
                  <a:moveTo>
                    <a:pt x="0" y="0"/>
                  </a:moveTo>
                  <a:lnTo>
                    <a:pt x="950572" y="0"/>
                  </a:lnTo>
                  <a:lnTo>
                    <a:pt x="950572" y="266160"/>
                  </a:lnTo>
                  <a:lnTo>
                    <a:pt x="0" y="26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DEB32AE5-8B66-0EE9-7FF5-1834BB8F849C}"/>
                </a:ext>
              </a:extLst>
            </p:cNvPr>
            <p:cNvSpPr/>
            <p:nvPr/>
          </p:nvSpPr>
          <p:spPr>
            <a:xfrm>
              <a:off x="3628" y="9461"/>
              <a:ext cx="722" cy="454"/>
            </a:xfrm>
            <a:custGeom>
              <a:avLst/>
              <a:gdLst/>
              <a:ahLst/>
              <a:cxnLst/>
              <a:rect l="l" t="t" r="r" b="b"/>
              <a:pathLst>
                <a:path w="458582" h="288490">
                  <a:moveTo>
                    <a:pt x="0" y="0"/>
                  </a:moveTo>
                  <a:lnTo>
                    <a:pt x="458581" y="0"/>
                  </a:lnTo>
                  <a:lnTo>
                    <a:pt x="458581" y="288489"/>
                  </a:lnTo>
                  <a:lnTo>
                    <a:pt x="0" y="288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6B365703-B201-20A0-2966-298E4D8AC1E6}"/>
                </a:ext>
              </a:extLst>
            </p:cNvPr>
            <p:cNvSpPr/>
            <p:nvPr/>
          </p:nvSpPr>
          <p:spPr>
            <a:xfrm rot="7956570">
              <a:off x="2653" y="9399"/>
              <a:ext cx="660" cy="587"/>
            </a:xfrm>
            <a:custGeom>
              <a:avLst/>
              <a:gdLst/>
              <a:ahLst/>
              <a:cxnLst/>
              <a:rect l="l" t="t" r="r" b="b"/>
              <a:pathLst>
                <a:path w="419062" h="372585">
                  <a:moveTo>
                    <a:pt x="0" y="0"/>
                  </a:moveTo>
                  <a:lnTo>
                    <a:pt x="419063" y="0"/>
                  </a:lnTo>
                  <a:lnTo>
                    <a:pt x="419063" y="372584"/>
                  </a:lnTo>
                  <a:lnTo>
                    <a:pt x="0" y="37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623E3272-2AC6-54E6-31B6-6414A7709AC3}"/>
                </a:ext>
              </a:extLst>
            </p:cNvPr>
            <p:cNvSpPr/>
            <p:nvPr/>
          </p:nvSpPr>
          <p:spPr>
            <a:xfrm>
              <a:off x="11895" y="6878"/>
              <a:ext cx="1238" cy="1545"/>
            </a:xfrm>
            <a:custGeom>
              <a:avLst/>
              <a:gdLst/>
              <a:ahLst/>
              <a:cxnLst/>
              <a:rect l="l" t="t" r="r" b="b"/>
              <a:pathLst>
                <a:path w="786421" h="980797">
                  <a:moveTo>
                    <a:pt x="0" y="0"/>
                  </a:moveTo>
                  <a:lnTo>
                    <a:pt x="786421" y="0"/>
                  </a:lnTo>
                  <a:lnTo>
                    <a:pt x="786421" y="980797"/>
                  </a:lnTo>
                  <a:lnTo>
                    <a:pt x="0" y="980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0E81308C-C3C8-BB5B-A884-9005459A975D}"/>
                </a:ext>
              </a:extLst>
            </p:cNvPr>
            <p:cNvSpPr/>
            <p:nvPr/>
          </p:nvSpPr>
          <p:spPr>
            <a:xfrm>
              <a:off x="9868" y="4293"/>
              <a:ext cx="1110" cy="1110"/>
            </a:xfrm>
            <a:custGeom>
              <a:avLst/>
              <a:gdLst/>
              <a:ahLst/>
              <a:cxnLst/>
              <a:rect l="l" t="t" r="r" b="b"/>
              <a:pathLst>
                <a:path w="705004" h="705004">
                  <a:moveTo>
                    <a:pt x="0" y="0"/>
                  </a:moveTo>
                  <a:lnTo>
                    <a:pt x="705004" y="0"/>
                  </a:lnTo>
                  <a:lnTo>
                    <a:pt x="705004" y="705003"/>
                  </a:lnTo>
                  <a:lnTo>
                    <a:pt x="0" y="70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04E74FB1-B648-A7A4-41E4-1ADF900C9B25}"/>
                </a:ext>
              </a:extLst>
            </p:cNvPr>
            <p:cNvSpPr/>
            <p:nvPr/>
          </p:nvSpPr>
          <p:spPr>
            <a:xfrm rot="-4245514" flipH="1">
              <a:off x="9349" y="6839"/>
              <a:ext cx="1735" cy="1284"/>
            </a:xfrm>
            <a:custGeom>
              <a:avLst/>
              <a:gdLst/>
              <a:ahLst/>
              <a:cxnLst/>
              <a:rect l="l" t="t" r="r" b="b"/>
              <a:pathLst>
                <a:path w="1101693" h="815253">
                  <a:moveTo>
                    <a:pt x="1101693" y="0"/>
                  </a:moveTo>
                  <a:lnTo>
                    <a:pt x="0" y="0"/>
                  </a:lnTo>
                  <a:lnTo>
                    <a:pt x="0" y="815253"/>
                  </a:lnTo>
                  <a:lnTo>
                    <a:pt x="1101693" y="815253"/>
                  </a:lnTo>
                  <a:lnTo>
                    <a:pt x="1101693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F360DA26-AF3C-8A84-5EB4-5A27B1768F96}"/>
                </a:ext>
              </a:extLst>
            </p:cNvPr>
            <p:cNvSpPr/>
            <p:nvPr/>
          </p:nvSpPr>
          <p:spPr>
            <a:xfrm>
              <a:off x="9215" y="6162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A93A4F29-EB36-BEF9-0796-6CE5EAD2BB3D}"/>
                </a:ext>
              </a:extLst>
            </p:cNvPr>
            <p:cNvSpPr/>
            <p:nvPr/>
          </p:nvSpPr>
          <p:spPr>
            <a:xfrm>
              <a:off x="12515" y="4183"/>
              <a:ext cx="3810" cy="1004"/>
            </a:xfrm>
            <a:custGeom>
              <a:avLst/>
              <a:gdLst/>
              <a:ahLst/>
              <a:cxnLst/>
              <a:rect l="l" t="t" r="r" b="b"/>
              <a:pathLst>
                <a:path w="2419229" h="637797">
                  <a:moveTo>
                    <a:pt x="0" y="0"/>
                  </a:moveTo>
                  <a:lnTo>
                    <a:pt x="2419229" y="0"/>
                  </a:lnTo>
                  <a:lnTo>
                    <a:pt x="2419229" y="637796"/>
                  </a:lnTo>
                  <a:lnTo>
                    <a:pt x="0" y="637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ED62633E-C698-E309-891D-DC65C204E344}"/>
                </a:ext>
              </a:extLst>
            </p:cNvPr>
            <p:cNvSpPr/>
            <p:nvPr/>
          </p:nvSpPr>
          <p:spPr>
            <a:xfrm rot="-8530808" flipH="1" flipV="1">
              <a:off x="13295" y="6786"/>
              <a:ext cx="1568" cy="1161"/>
            </a:xfrm>
            <a:custGeom>
              <a:avLst/>
              <a:gdLst/>
              <a:ahLst/>
              <a:cxnLst/>
              <a:rect l="l" t="t" r="r" b="b"/>
              <a:pathLst>
                <a:path w="995843" h="736924">
                  <a:moveTo>
                    <a:pt x="995843" y="736924"/>
                  </a:moveTo>
                  <a:lnTo>
                    <a:pt x="0" y="736924"/>
                  </a:lnTo>
                  <a:lnTo>
                    <a:pt x="0" y="0"/>
                  </a:lnTo>
                  <a:lnTo>
                    <a:pt x="995843" y="0"/>
                  </a:lnTo>
                  <a:lnTo>
                    <a:pt x="995843" y="736924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2659F4A2-889A-5841-3D3B-FE847177B390}"/>
                </a:ext>
              </a:extLst>
            </p:cNvPr>
            <p:cNvSpPr/>
            <p:nvPr/>
          </p:nvSpPr>
          <p:spPr>
            <a:xfrm rot="-2956367" flipH="1">
              <a:off x="5337" y="9584"/>
              <a:ext cx="1428" cy="1057"/>
            </a:xfrm>
            <a:custGeom>
              <a:avLst/>
              <a:gdLst/>
              <a:ahLst/>
              <a:cxnLst/>
              <a:rect l="l" t="t" r="r" b="b"/>
              <a:pathLst>
                <a:path w="906862" h="671078">
                  <a:moveTo>
                    <a:pt x="906861" y="0"/>
                  </a:moveTo>
                  <a:lnTo>
                    <a:pt x="0" y="0"/>
                  </a:lnTo>
                  <a:lnTo>
                    <a:pt x="0" y="671078"/>
                  </a:lnTo>
                  <a:lnTo>
                    <a:pt x="906861" y="671078"/>
                  </a:lnTo>
                  <a:lnTo>
                    <a:pt x="906861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04715D5F-A876-72F0-C872-19C6A9BECD83}"/>
                </a:ext>
              </a:extLst>
            </p:cNvPr>
            <p:cNvSpPr/>
            <p:nvPr/>
          </p:nvSpPr>
          <p:spPr>
            <a:xfrm>
              <a:off x="7246" y="11629"/>
              <a:ext cx="817" cy="681"/>
            </a:xfrm>
            <a:custGeom>
              <a:avLst/>
              <a:gdLst/>
              <a:ahLst/>
              <a:cxnLst/>
              <a:rect l="l" t="t" r="r" b="b"/>
              <a:pathLst>
                <a:path w="518936" h="432132">
                  <a:moveTo>
                    <a:pt x="0" y="0"/>
                  </a:moveTo>
                  <a:lnTo>
                    <a:pt x="518936" y="0"/>
                  </a:lnTo>
                  <a:lnTo>
                    <a:pt x="518936" y="432132"/>
                  </a:lnTo>
                  <a:lnTo>
                    <a:pt x="0" y="43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9" name="Group 69">
              <a:extLst>
                <a:ext uri="{FF2B5EF4-FFF2-40B4-BE49-F238E27FC236}">
                  <a16:creationId xmlns:a16="http://schemas.microsoft.com/office/drawing/2014/main" id="{3E6A8F19-62FE-0503-591C-8AC6A0B0F627}"/>
                </a:ext>
              </a:extLst>
            </p:cNvPr>
            <p:cNvGrpSpPr/>
            <p:nvPr/>
          </p:nvGrpSpPr>
          <p:grpSpPr>
            <a:xfrm>
              <a:off x="16146" y="7456"/>
              <a:ext cx="1249" cy="1366"/>
              <a:chOff x="0" y="0"/>
              <a:chExt cx="1057631" cy="1156655"/>
            </a:xfrm>
          </p:grpSpPr>
          <p:sp>
            <p:nvSpPr>
              <p:cNvPr id="70" name="Freeform 70">
                <a:extLst>
                  <a:ext uri="{FF2B5EF4-FFF2-40B4-BE49-F238E27FC236}">
                    <a16:creationId xmlns:a16="http://schemas.microsoft.com/office/drawing/2014/main" id="{158EB316-0A4A-21A4-D430-5F28F0B7F6E9}"/>
                  </a:ext>
                </a:extLst>
              </p:cNvPr>
              <p:cNvSpPr/>
              <p:nvPr/>
            </p:nvSpPr>
            <p:spPr>
              <a:xfrm>
                <a:off x="0" y="0"/>
                <a:ext cx="1057631" cy="1057631"/>
              </a:xfrm>
              <a:custGeom>
                <a:avLst/>
                <a:gdLst/>
                <a:ahLst/>
                <a:cxnLst/>
                <a:rect l="l" t="t" r="r" b="b"/>
                <a:pathLst>
                  <a:path w="1057631" h="1057631">
                    <a:moveTo>
                      <a:pt x="0" y="0"/>
                    </a:moveTo>
                    <a:lnTo>
                      <a:pt x="1057631" y="0"/>
                    </a:lnTo>
                    <a:lnTo>
                      <a:pt x="1057631" y="1057631"/>
                    </a:lnTo>
                    <a:lnTo>
                      <a:pt x="0" y="1057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TextBox 71">
                <a:extLst>
                  <a:ext uri="{FF2B5EF4-FFF2-40B4-BE49-F238E27FC236}">
                    <a16:creationId xmlns:a16="http://schemas.microsoft.com/office/drawing/2014/main" id="{AD659102-DCE2-FAC8-AA1A-A1CDE2A0D376}"/>
                  </a:ext>
                </a:extLst>
              </p:cNvPr>
              <p:cNvSpPr txBox="1"/>
              <p:nvPr/>
            </p:nvSpPr>
            <p:spPr>
              <a:xfrm>
                <a:off x="106324" y="922983"/>
                <a:ext cx="844983" cy="23367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495"/>
                  </a:lnSpc>
                  <a:spcBef>
                    <a:spcPct val="0"/>
                  </a:spcBef>
                </a:pPr>
                <a:r>
                  <a:rPr lang="en-US" sz="1070" b="1">
                    <a:solidFill>
                      <a:srgbClr val="FFFFFF"/>
                    </a:solidFill>
                    <a:latin typeface="Proxima Nova Bold" panose="02000506030000020004"/>
                    <a:ea typeface="Proxima Nova Bold" panose="02000506030000020004"/>
                    <a:cs typeface="Proxima Nova Bold" panose="02000506030000020004"/>
                    <a:sym typeface="Proxima Nova Bold" panose="02000506030000020004"/>
                  </a:rPr>
                  <a:t>CHART.JS</a:t>
                </a:r>
              </a:p>
            </p:txBody>
          </p:sp>
        </p:grp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552F7E07-AD92-A072-324E-6B7582316E4A}"/>
                </a:ext>
              </a:extLst>
            </p:cNvPr>
            <p:cNvSpPr/>
            <p:nvPr/>
          </p:nvSpPr>
          <p:spPr>
            <a:xfrm>
              <a:off x="8484" y="8121"/>
              <a:ext cx="1004" cy="988"/>
            </a:xfrm>
            <a:custGeom>
              <a:avLst/>
              <a:gdLst/>
              <a:ahLst/>
              <a:cxnLst/>
              <a:rect l="l" t="t" r="r" b="b"/>
              <a:pathLst>
                <a:path w="637509" h="627077">
                  <a:moveTo>
                    <a:pt x="0" y="0"/>
                  </a:moveTo>
                  <a:lnTo>
                    <a:pt x="637508" y="0"/>
                  </a:lnTo>
                  <a:lnTo>
                    <a:pt x="637508" y="627077"/>
                  </a:lnTo>
                  <a:lnTo>
                    <a:pt x="0" y="627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45B7E665-353E-96A7-50C0-CFA41FAF0588}"/>
                </a:ext>
              </a:extLst>
            </p:cNvPr>
            <p:cNvSpPr/>
            <p:nvPr/>
          </p:nvSpPr>
          <p:spPr>
            <a:xfrm>
              <a:off x="21662" y="8596"/>
              <a:ext cx="3925" cy="3033"/>
            </a:xfrm>
            <a:custGeom>
              <a:avLst/>
              <a:gdLst/>
              <a:ahLst/>
              <a:cxnLst/>
              <a:rect l="l" t="t" r="r" b="b"/>
              <a:pathLst>
                <a:path w="2492467" h="1925998">
                  <a:moveTo>
                    <a:pt x="0" y="0"/>
                  </a:moveTo>
                  <a:lnTo>
                    <a:pt x="2492467" y="0"/>
                  </a:lnTo>
                  <a:lnTo>
                    <a:pt x="2492467" y="1925998"/>
                  </a:lnTo>
                  <a:lnTo>
                    <a:pt x="0" y="1925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5" name="TextBox 75">
              <a:extLst>
                <a:ext uri="{FF2B5EF4-FFF2-40B4-BE49-F238E27FC236}">
                  <a16:creationId xmlns:a16="http://schemas.microsoft.com/office/drawing/2014/main" id="{FB2201D0-33CA-5AE0-BCBC-5C4F978097B2}"/>
                </a:ext>
              </a:extLst>
            </p:cNvPr>
            <p:cNvSpPr txBox="1"/>
            <p:nvPr/>
          </p:nvSpPr>
          <p:spPr>
            <a:xfrm>
              <a:off x="22345" y="6913"/>
              <a:ext cx="2112" cy="5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85"/>
                </a:lnSpc>
                <a:spcBef>
                  <a:spcPct val="0"/>
                </a:spcBef>
              </a:pPr>
              <a:r>
                <a:rPr lang="en-US" sz="2345" b="1" dirty="0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CLIENTE</a:t>
              </a:r>
            </a:p>
          </p:txBody>
        </p:sp>
        <p:sp>
          <p:nvSpPr>
            <p:cNvPr id="76" name="TextBox 76">
              <a:extLst>
                <a:ext uri="{FF2B5EF4-FFF2-40B4-BE49-F238E27FC236}">
                  <a16:creationId xmlns:a16="http://schemas.microsoft.com/office/drawing/2014/main" id="{D8FE0827-22EF-0F6E-2443-649B9941A416}"/>
                </a:ext>
              </a:extLst>
            </p:cNvPr>
            <p:cNvSpPr txBox="1"/>
            <p:nvPr/>
          </p:nvSpPr>
          <p:spPr>
            <a:xfrm>
              <a:off x="22345" y="12833"/>
              <a:ext cx="4392" cy="3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</a:pPr>
              <a:r>
                <a:rPr lang="en-US" sz="1555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REQUISITOS COMPUTADOR</a:t>
              </a:r>
            </a:p>
          </p:txBody>
        </p:sp>
        <p:sp>
          <p:nvSpPr>
            <p:cNvPr id="77" name="TextBox 77">
              <a:extLst>
                <a:ext uri="{FF2B5EF4-FFF2-40B4-BE49-F238E27FC236}">
                  <a16:creationId xmlns:a16="http://schemas.microsoft.com/office/drawing/2014/main" id="{E3D9316D-ABCE-1C0B-CCDE-97338379CEE8}"/>
                </a:ext>
              </a:extLst>
            </p:cNvPr>
            <p:cNvSpPr txBox="1"/>
            <p:nvPr/>
          </p:nvSpPr>
          <p:spPr>
            <a:xfrm>
              <a:off x="22345" y="13276"/>
              <a:ext cx="4392" cy="2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ARMAZENAMENTO:   256GB SSD</a:t>
              </a:r>
            </a:p>
          </p:txBody>
        </p:sp>
        <p:sp>
          <p:nvSpPr>
            <p:cNvPr id="78" name="TextBox 78">
              <a:extLst>
                <a:ext uri="{FF2B5EF4-FFF2-40B4-BE49-F238E27FC236}">
                  <a16:creationId xmlns:a16="http://schemas.microsoft.com/office/drawing/2014/main" id="{DC3118A1-4231-17D7-7A5D-9F0FDB724D40}"/>
                </a:ext>
              </a:extLst>
            </p:cNvPr>
            <p:cNvSpPr txBox="1"/>
            <p:nvPr/>
          </p:nvSpPr>
          <p:spPr>
            <a:xfrm>
              <a:off x="8757" y="3129"/>
              <a:ext cx="2765" cy="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5270" lvl="1" indent="-127635" algn="l">
                <a:lnSpc>
                  <a:spcPts val="1655"/>
                </a:lnSpc>
                <a:buFont typeface="Arial" panose="020B0604020202020204"/>
                <a:buChar char="•"/>
              </a:pPr>
              <a:r>
                <a:rPr lang="en-US" sz="118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</a:t>
              </a:r>
              <a:r>
                <a:rPr lang="en-US" sz="1180">
                  <a:solidFill>
                    <a:srgbClr val="F0F0F0"/>
                  </a:solidFill>
                  <a:latin typeface="Proxima Nova" panose="02000506030000020004"/>
                  <a:ea typeface="Proxima Nova" panose="02000506030000020004"/>
                  <a:cs typeface="Proxima Nova" panose="02000506030000020004"/>
                  <a:sym typeface="Proxima Nova" panose="02000506030000020004"/>
                </a:rPr>
                <a:t>8GB</a:t>
              </a:r>
            </a:p>
          </p:txBody>
        </p:sp>
        <p:sp>
          <p:nvSpPr>
            <p:cNvPr id="79" name="TextBox 79">
              <a:extLst>
                <a:ext uri="{FF2B5EF4-FFF2-40B4-BE49-F238E27FC236}">
                  <a16:creationId xmlns:a16="http://schemas.microsoft.com/office/drawing/2014/main" id="{806EC46B-0134-79E4-3602-6A6520BB4F83}"/>
                </a:ext>
              </a:extLst>
            </p:cNvPr>
            <p:cNvSpPr txBox="1"/>
            <p:nvPr/>
          </p:nvSpPr>
          <p:spPr>
            <a:xfrm>
              <a:off x="22345" y="13661"/>
              <a:ext cx="4131" cy="2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PROCESSADOR:   I5 </a:t>
              </a:r>
              <a:r>
                <a:rPr lang="en-US" sz="1140" b="1" dirty="0" err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ou</a:t>
              </a: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 Ryzen 5</a:t>
              </a:r>
            </a:p>
          </p:txBody>
        </p:sp>
        <p:sp>
          <p:nvSpPr>
            <p:cNvPr id="80" name="TextBox 80">
              <a:extLst>
                <a:ext uri="{FF2B5EF4-FFF2-40B4-BE49-F238E27FC236}">
                  <a16:creationId xmlns:a16="http://schemas.microsoft.com/office/drawing/2014/main" id="{3339F3BA-B3BB-C213-F7CC-76EA2AB807BB}"/>
                </a:ext>
              </a:extLst>
            </p:cNvPr>
            <p:cNvSpPr txBox="1"/>
            <p:nvPr/>
          </p:nvSpPr>
          <p:spPr>
            <a:xfrm>
              <a:off x="4308" y="6686"/>
              <a:ext cx="2174" cy="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  <a:spcBef>
                  <a:spcPct val="0"/>
                </a:spcBef>
              </a:pPr>
              <a:r>
                <a:rPr lang="en-US" sz="2440" b="1" dirty="0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OFICINA</a:t>
              </a:r>
            </a:p>
          </p:txBody>
        </p:sp>
        <p:sp>
          <p:nvSpPr>
            <p:cNvPr id="81" name="TextBox 81">
              <a:extLst>
                <a:ext uri="{FF2B5EF4-FFF2-40B4-BE49-F238E27FC236}">
                  <a16:creationId xmlns:a16="http://schemas.microsoft.com/office/drawing/2014/main" id="{4C3EEFA0-7C2D-4528-AB3A-102AF34FE94E}"/>
                </a:ext>
              </a:extLst>
            </p:cNvPr>
            <p:cNvSpPr txBox="1"/>
            <p:nvPr/>
          </p:nvSpPr>
          <p:spPr>
            <a:xfrm>
              <a:off x="1495" y="11468"/>
              <a:ext cx="3961" cy="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270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TIPO DE SENSOR:    BLOQUEIO</a:t>
              </a:r>
            </a:p>
            <a:p>
              <a:pPr algn="ctr">
                <a:lnSpc>
                  <a:spcPts val="1775"/>
                </a:lnSpc>
              </a:pPr>
              <a:r>
                <a:rPr lang="en-US" sz="1270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NOME TÉCNICO:    TCRT5000</a:t>
              </a:r>
            </a:p>
          </p:txBody>
        </p:sp>
        <p:sp>
          <p:nvSpPr>
            <p:cNvPr id="82" name="TextBox 82">
              <a:extLst>
                <a:ext uri="{FF2B5EF4-FFF2-40B4-BE49-F238E27FC236}">
                  <a16:creationId xmlns:a16="http://schemas.microsoft.com/office/drawing/2014/main" id="{D5F0C209-7CFB-07F5-C8DC-2D0BDDC519AB}"/>
                </a:ext>
              </a:extLst>
            </p:cNvPr>
            <p:cNvSpPr txBox="1"/>
            <p:nvPr/>
          </p:nvSpPr>
          <p:spPr>
            <a:xfrm>
              <a:off x="6081" y="7647"/>
              <a:ext cx="3354" cy="4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275"/>
                </a:lnSpc>
              </a:pPr>
              <a:r>
                <a:rPr lang="en-US" sz="1625" b="1" dirty="0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 DATA ACQUINO</a:t>
              </a:r>
            </a:p>
          </p:txBody>
        </p:sp>
        <p:sp>
          <p:nvSpPr>
            <p:cNvPr id="83" name="TextBox 83">
              <a:extLst>
                <a:ext uri="{FF2B5EF4-FFF2-40B4-BE49-F238E27FC236}">
                  <a16:creationId xmlns:a16="http://schemas.microsoft.com/office/drawing/2014/main" id="{6B17DF64-2BC2-ACC4-7CD0-4F635A2F9DCC}"/>
                </a:ext>
              </a:extLst>
            </p:cNvPr>
            <p:cNvSpPr txBox="1"/>
            <p:nvPr/>
          </p:nvSpPr>
          <p:spPr>
            <a:xfrm>
              <a:off x="8750" y="8446"/>
              <a:ext cx="469" cy="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210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API</a:t>
              </a:r>
            </a:p>
          </p:txBody>
        </p:sp>
        <p:sp>
          <p:nvSpPr>
            <p:cNvPr id="84" name="TextBox 84">
              <a:extLst>
                <a:ext uri="{FF2B5EF4-FFF2-40B4-BE49-F238E27FC236}">
                  <a16:creationId xmlns:a16="http://schemas.microsoft.com/office/drawing/2014/main" id="{F8C07531-7E15-105E-F45F-BEFD6773E901}"/>
                </a:ext>
              </a:extLst>
            </p:cNvPr>
            <p:cNvSpPr txBox="1"/>
            <p:nvPr/>
          </p:nvSpPr>
          <p:spPr>
            <a:xfrm>
              <a:off x="11324" y="5026"/>
              <a:ext cx="846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VIRTUAL</a:t>
              </a:r>
            </a:p>
          </p:txBody>
        </p:sp>
        <p:sp>
          <p:nvSpPr>
            <p:cNvPr id="85" name="TextBox 85">
              <a:extLst>
                <a:ext uri="{FF2B5EF4-FFF2-40B4-BE49-F238E27FC236}">
                  <a16:creationId xmlns:a16="http://schemas.microsoft.com/office/drawing/2014/main" id="{3DCBA05D-3A55-F093-38A0-5A589D794CB9}"/>
                </a:ext>
              </a:extLst>
            </p:cNvPr>
            <p:cNvSpPr txBox="1"/>
            <p:nvPr/>
          </p:nvSpPr>
          <p:spPr>
            <a:xfrm>
              <a:off x="11982" y="6286"/>
              <a:ext cx="1038" cy="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0"/>
                </a:lnSpc>
              </a:pPr>
              <a:r>
                <a:rPr lang="en-US" sz="935" b="1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BANCO DE DADOS</a:t>
              </a:r>
            </a:p>
          </p:txBody>
        </p:sp>
        <p:sp>
          <p:nvSpPr>
            <p:cNvPr id="86" name="TextBox 86">
              <a:extLst>
                <a:ext uri="{FF2B5EF4-FFF2-40B4-BE49-F238E27FC236}">
                  <a16:creationId xmlns:a16="http://schemas.microsoft.com/office/drawing/2014/main" id="{C24CB91F-94DB-04DC-B15F-A77B741FDDFC}"/>
                </a:ext>
              </a:extLst>
            </p:cNvPr>
            <p:cNvSpPr txBox="1"/>
            <p:nvPr/>
          </p:nvSpPr>
          <p:spPr>
            <a:xfrm>
              <a:off x="10622" y="4263"/>
              <a:ext cx="845" cy="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"/>
                </a:lnSpc>
              </a:pPr>
              <a:r>
                <a:rPr lang="en-US" sz="840" b="1">
                  <a:solidFill>
                    <a:srgbClr val="FFFFFF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MÁQUINA FÍSICA</a:t>
              </a:r>
            </a:p>
          </p:txBody>
        </p:sp>
        <p:sp>
          <p:nvSpPr>
            <p:cNvPr id="87" name="TextBox 87">
              <a:extLst>
                <a:ext uri="{FF2B5EF4-FFF2-40B4-BE49-F238E27FC236}">
                  <a16:creationId xmlns:a16="http://schemas.microsoft.com/office/drawing/2014/main" id="{87786966-236F-9A5C-A2F4-AA5C0A3FF03E}"/>
                </a:ext>
              </a:extLst>
            </p:cNvPr>
            <p:cNvSpPr txBox="1"/>
            <p:nvPr/>
          </p:nvSpPr>
          <p:spPr>
            <a:xfrm>
              <a:off x="12896" y="4276"/>
              <a:ext cx="3047" cy="1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0"/>
                </a:lnSpc>
                <a:spcBef>
                  <a:spcPct val="0"/>
                </a:spcBef>
              </a:pPr>
              <a:r>
                <a:rPr lang="en-US" sz="1850" b="1">
                  <a:solidFill>
                    <a:srgbClr val="F0F0F0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SERVIDOR MECHSPOT</a:t>
              </a:r>
            </a:p>
          </p:txBody>
        </p:sp>
        <p:sp>
          <p:nvSpPr>
            <p:cNvPr id="88" name="TextBox 88">
              <a:extLst>
                <a:ext uri="{FF2B5EF4-FFF2-40B4-BE49-F238E27FC236}">
                  <a16:creationId xmlns:a16="http://schemas.microsoft.com/office/drawing/2014/main" id="{3730371A-B899-4C49-8065-FF75067FAABE}"/>
                </a:ext>
              </a:extLst>
            </p:cNvPr>
            <p:cNvSpPr txBox="1"/>
            <p:nvPr/>
          </p:nvSpPr>
          <p:spPr>
            <a:xfrm>
              <a:off x="22979" y="14046"/>
              <a:ext cx="2950" cy="2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46380" lvl="1" indent="-123190" algn="l">
                <a:lnSpc>
                  <a:spcPts val="1595"/>
                </a:lnSpc>
                <a:buFont typeface="Arial" panose="020B0604020202020204"/>
                <a:buChar char="•"/>
              </a:pPr>
              <a:r>
                <a:rPr lang="en-US" sz="1140" b="1" dirty="0">
                  <a:solidFill>
                    <a:srgbClr val="0097B2"/>
                  </a:solidFill>
                  <a:latin typeface="Proxima Nova Bold" panose="02000506030000020004"/>
                  <a:ea typeface="Proxima Nova Bold" panose="02000506030000020004"/>
                  <a:cs typeface="Proxima Nova Bold" panose="02000506030000020004"/>
                  <a:sym typeface="Proxima Nova Bold" panose="02000506030000020004"/>
                </a:rPr>
                <a:t>MEMÓRIA RAM: 8GB </a:t>
              </a:r>
            </a:p>
          </p:txBody>
        </p:sp>
        <p:grpSp>
          <p:nvGrpSpPr>
            <p:cNvPr id="89" name="Group 89">
              <a:extLst>
                <a:ext uri="{FF2B5EF4-FFF2-40B4-BE49-F238E27FC236}">
                  <a16:creationId xmlns:a16="http://schemas.microsoft.com/office/drawing/2014/main" id="{A5344851-7AF0-472A-AA1D-37FEE7DA83F2}"/>
                </a:ext>
              </a:extLst>
            </p:cNvPr>
            <p:cNvGrpSpPr/>
            <p:nvPr/>
          </p:nvGrpSpPr>
          <p:grpSpPr>
            <a:xfrm>
              <a:off x="19776" y="8089"/>
              <a:ext cx="7251" cy="3891"/>
              <a:chOff x="0" y="0"/>
              <a:chExt cx="1230537" cy="660338"/>
            </a:xfrm>
          </p:grpSpPr>
          <p:sp>
            <p:nvSpPr>
              <p:cNvPr id="90" name="Freeform 90">
                <a:extLst>
                  <a:ext uri="{FF2B5EF4-FFF2-40B4-BE49-F238E27FC236}">
                    <a16:creationId xmlns:a16="http://schemas.microsoft.com/office/drawing/2014/main" id="{5FB0F754-449B-AA56-CFEE-87E1F2140D22}"/>
                  </a:ext>
                </a:extLst>
              </p:cNvPr>
              <p:cNvSpPr/>
              <p:nvPr/>
            </p:nvSpPr>
            <p:spPr>
              <a:xfrm>
                <a:off x="0" y="0"/>
                <a:ext cx="1230537" cy="660338"/>
              </a:xfrm>
              <a:custGeom>
                <a:avLst/>
                <a:gdLst/>
                <a:ahLst/>
                <a:cxnLst/>
                <a:rect l="l" t="t" r="r" b="b"/>
                <a:pathLst>
                  <a:path w="1230537" h="660338">
                    <a:moveTo>
                      <a:pt x="0" y="0"/>
                    </a:moveTo>
                    <a:lnTo>
                      <a:pt x="1230537" y="0"/>
                    </a:lnTo>
                    <a:lnTo>
                      <a:pt x="1230537" y="660338"/>
                    </a:lnTo>
                    <a:lnTo>
                      <a:pt x="0" y="660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" name="TextBox 91">
                <a:extLst>
                  <a:ext uri="{FF2B5EF4-FFF2-40B4-BE49-F238E27FC236}">
                    <a16:creationId xmlns:a16="http://schemas.microsoft.com/office/drawing/2014/main" id="{36F7AF75-69CE-999D-3910-2CEC814E9D54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230537" cy="6793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90"/>
                  </a:lnSpc>
                </a:pPr>
                <a:endParaRPr/>
              </a:p>
            </p:txBody>
          </p:sp>
        </p:grpSp>
        <p:sp>
          <p:nvSpPr>
            <p:cNvPr id="92" name="Freeform 92">
              <a:extLst>
                <a:ext uri="{FF2B5EF4-FFF2-40B4-BE49-F238E27FC236}">
                  <a16:creationId xmlns:a16="http://schemas.microsoft.com/office/drawing/2014/main" id="{C3F2983C-9922-4258-3533-67440F2A6641}"/>
                </a:ext>
              </a:extLst>
            </p:cNvPr>
            <p:cNvSpPr/>
            <p:nvPr/>
          </p:nvSpPr>
          <p:spPr>
            <a:xfrm rot="-5855369" flipH="1" flipV="1">
              <a:off x="18162" y="6203"/>
              <a:ext cx="1440" cy="1066"/>
            </a:xfrm>
            <a:custGeom>
              <a:avLst/>
              <a:gdLst/>
              <a:ahLst/>
              <a:cxnLst/>
              <a:rect l="l" t="t" r="r" b="b"/>
              <a:pathLst>
                <a:path w="914526" h="676749">
                  <a:moveTo>
                    <a:pt x="914526" y="676749"/>
                  </a:moveTo>
                  <a:lnTo>
                    <a:pt x="0" y="676749"/>
                  </a:lnTo>
                  <a:lnTo>
                    <a:pt x="0" y="0"/>
                  </a:lnTo>
                  <a:lnTo>
                    <a:pt x="914526" y="0"/>
                  </a:lnTo>
                  <a:lnTo>
                    <a:pt x="914526" y="676749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Freeform 93">
              <a:extLst>
                <a:ext uri="{FF2B5EF4-FFF2-40B4-BE49-F238E27FC236}">
                  <a16:creationId xmlns:a16="http://schemas.microsoft.com/office/drawing/2014/main" id="{2A1C78B6-251C-9A23-4AD3-5DC578C5C2CE}"/>
                </a:ext>
              </a:extLst>
            </p:cNvPr>
            <p:cNvSpPr/>
            <p:nvPr/>
          </p:nvSpPr>
          <p:spPr>
            <a:xfrm>
              <a:off x="13637" y="9916"/>
              <a:ext cx="1584" cy="1319"/>
            </a:xfrm>
            <a:custGeom>
              <a:avLst/>
              <a:gdLst/>
              <a:ahLst/>
              <a:cxnLst/>
              <a:rect l="l" t="t" r="r" b="b"/>
              <a:pathLst>
                <a:path w="1005891" h="837633">
                  <a:moveTo>
                    <a:pt x="0" y="0"/>
                  </a:moveTo>
                  <a:lnTo>
                    <a:pt x="1005892" y="0"/>
                  </a:lnTo>
                  <a:lnTo>
                    <a:pt x="1005892" y="837633"/>
                  </a:lnTo>
                  <a:lnTo>
                    <a:pt x="0" y="837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4" name="Freeform 94">
              <a:extLst>
                <a:ext uri="{FF2B5EF4-FFF2-40B4-BE49-F238E27FC236}">
                  <a16:creationId xmlns:a16="http://schemas.microsoft.com/office/drawing/2014/main" id="{4EDC12D2-2AEF-2D88-A05C-6A1A4C27757E}"/>
                </a:ext>
              </a:extLst>
            </p:cNvPr>
            <p:cNvSpPr/>
            <p:nvPr/>
          </p:nvSpPr>
          <p:spPr>
            <a:xfrm>
              <a:off x="19155" y="12863"/>
              <a:ext cx="1890" cy="1574"/>
            </a:xfrm>
            <a:custGeom>
              <a:avLst/>
              <a:gdLst/>
              <a:ahLst/>
              <a:cxnLst/>
              <a:rect l="l" t="t" r="r" b="b"/>
              <a:pathLst>
                <a:path w="1200062" h="999324">
                  <a:moveTo>
                    <a:pt x="0" y="0"/>
                  </a:moveTo>
                  <a:lnTo>
                    <a:pt x="1200061" y="0"/>
                  </a:lnTo>
                  <a:lnTo>
                    <a:pt x="1200061" y="999324"/>
                  </a:lnTo>
                  <a:lnTo>
                    <a:pt x="0" y="999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5" name="Freeform 95">
              <a:extLst>
                <a:ext uri="{FF2B5EF4-FFF2-40B4-BE49-F238E27FC236}">
                  <a16:creationId xmlns:a16="http://schemas.microsoft.com/office/drawing/2014/main" id="{2167A6D3-321F-7E77-FB37-57E783EBEB44}"/>
                </a:ext>
              </a:extLst>
            </p:cNvPr>
            <p:cNvSpPr/>
            <p:nvPr/>
          </p:nvSpPr>
          <p:spPr>
            <a:xfrm>
              <a:off x="19176" y="5847"/>
              <a:ext cx="924" cy="716"/>
            </a:xfrm>
            <a:custGeom>
              <a:avLst/>
              <a:gdLst/>
              <a:ahLst/>
              <a:cxnLst/>
              <a:rect l="l" t="t" r="r" b="b"/>
              <a:pathLst>
                <a:path w="586977" h="454907">
                  <a:moveTo>
                    <a:pt x="0" y="0"/>
                  </a:moveTo>
                  <a:lnTo>
                    <a:pt x="586977" y="0"/>
                  </a:lnTo>
                  <a:lnTo>
                    <a:pt x="586977" y="454907"/>
                  </a:lnTo>
                  <a:lnTo>
                    <a:pt x="0" y="454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6" name="TextBox 96">
            <a:extLst>
              <a:ext uri="{FF2B5EF4-FFF2-40B4-BE49-F238E27FC236}">
                <a16:creationId xmlns:a16="http://schemas.microsoft.com/office/drawing/2014/main" id="{9CF33085-E00E-4DFC-1792-DF50DB962712}"/>
              </a:ext>
            </a:extLst>
          </p:cNvPr>
          <p:cNvSpPr txBox="1"/>
          <p:nvPr/>
        </p:nvSpPr>
        <p:spPr>
          <a:xfrm>
            <a:off x="17528563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56697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0553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266975" y="10553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582406" y="10553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7294751" y="-1562067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0553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266975" y="10553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582406" y="10553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266975" y="10553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582406" y="10553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81398" y="-3381789"/>
            <a:ext cx="3804629" cy="380462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02800" y="3330731"/>
            <a:ext cx="2873469" cy="287346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142875" cap="sq">
              <a:solidFill>
                <a:srgbClr val="B6B6B5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376270" y="6021933"/>
            <a:ext cx="2873469" cy="287346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142875" cap="sq">
              <a:solidFill>
                <a:srgbClr val="443022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47239" y="3330731"/>
            <a:ext cx="2873469" cy="287346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133350" cap="sq">
              <a:solidFill>
                <a:srgbClr val="E4C984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19674" y="6021933"/>
            <a:ext cx="2873469" cy="287346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142875" cap="sq">
              <a:solidFill>
                <a:srgbClr val="AD8E6C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283110" y="3330731"/>
            <a:ext cx="2873469" cy="2873469"/>
            <a:chOff x="0" y="0"/>
            <a:chExt cx="812800" cy="812800"/>
          </a:xfrm>
        </p:grpSpPr>
        <p:sp>
          <p:nvSpPr>
            <p:cNvPr id="21" name="Freeform 21" descr="Homem com óculos de grau&#10;&#10;Descrição gerada automaticamente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2758" r="-30574"/>
              </a:stretch>
            </a:blipFill>
            <a:ln w="142875" cap="sq">
              <a:solidFill>
                <a:srgbClr val="849FC2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911730" y="6384831"/>
            <a:ext cx="2873469" cy="287346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b="-33333"/>
              </a:stretch>
            </a:blipFill>
            <a:ln w="142875" cap="sq">
              <a:solidFill>
                <a:srgbClr val="6184B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7359180" y="550038"/>
            <a:ext cx="2780693" cy="278069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1718999" y="6477607"/>
            <a:ext cx="2780693" cy="278069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57085" y="658576"/>
            <a:ext cx="5990154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INTEGRANTES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431964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166010" y="1790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582406" y="10553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166010" y="1790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443976" y="1790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853588" y="10553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166010" y="1790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443976" y="1790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668168" y="1790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4233631" y="10553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07701" y="1790767"/>
            <a:ext cx="3149724" cy="6872953"/>
          </a:xfrm>
          <a:custGeom>
            <a:avLst/>
            <a:gdLst/>
            <a:ahLst/>
            <a:cxnLst/>
            <a:rect l="l" t="t" r="r" b="b"/>
            <a:pathLst>
              <a:path w="3149724" h="6872953">
                <a:moveTo>
                  <a:pt x="0" y="0"/>
                </a:moveTo>
                <a:lnTo>
                  <a:pt x="3149724" y="0"/>
                </a:lnTo>
                <a:lnTo>
                  <a:pt x="3149724" y="6872953"/>
                </a:lnTo>
                <a:lnTo>
                  <a:pt x="0" y="6872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166010" y="1790767"/>
            <a:ext cx="3105881" cy="1038277"/>
          </a:xfrm>
          <a:custGeom>
            <a:avLst/>
            <a:gdLst/>
            <a:ahLst/>
            <a:cxnLst/>
            <a:rect l="l" t="t" r="r" b="b"/>
            <a:pathLst>
              <a:path w="3105881" h="1038277">
                <a:moveTo>
                  <a:pt x="0" y="0"/>
                </a:moveTo>
                <a:lnTo>
                  <a:pt x="3105881" y="0"/>
                </a:lnTo>
                <a:lnTo>
                  <a:pt x="3105881" y="1038277"/>
                </a:lnTo>
                <a:lnTo>
                  <a:pt x="0" y="103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7443976" y="1790767"/>
            <a:ext cx="3061632" cy="1694990"/>
          </a:xfrm>
          <a:custGeom>
            <a:avLst/>
            <a:gdLst/>
            <a:ahLst/>
            <a:cxnLst/>
            <a:rect l="l" t="t" r="r" b="b"/>
            <a:pathLst>
              <a:path w="3061632" h="1694990">
                <a:moveTo>
                  <a:pt x="0" y="0"/>
                </a:moveTo>
                <a:lnTo>
                  <a:pt x="3061632" y="0"/>
                </a:lnTo>
                <a:lnTo>
                  <a:pt x="3061632" y="1694990"/>
                </a:lnTo>
                <a:lnTo>
                  <a:pt x="0" y="169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668168" y="1790767"/>
            <a:ext cx="3170494" cy="6779841"/>
          </a:xfrm>
          <a:custGeom>
            <a:avLst/>
            <a:gdLst/>
            <a:ahLst/>
            <a:cxnLst/>
            <a:rect l="l" t="t" r="r" b="b"/>
            <a:pathLst>
              <a:path w="3170494" h="6779841">
                <a:moveTo>
                  <a:pt x="0" y="0"/>
                </a:moveTo>
                <a:lnTo>
                  <a:pt x="3170493" y="0"/>
                </a:lnTo>
                <a:lnTo>
                  <a:pt x="3170493" y="6779841"/>
                </a:lnTo>
                <a:lnTo>
                  <a:pt x="0" y="6779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4020906" y="1790767"/>
            <a:ext cx="3183703" cy="3575965"/>
          </a:xfrm>
          <a:custGeom>
            <a:avLst/>
            <a:gdLst/>
            <a:ahLst/>
            <a:cxnLst/>
            <a:rect l="l" t="t" r="r" b="b"/>
            <a:pathLst>
              <a:path w="3183703" h="3575965">
                <a:moveTo>
                  <a:pt x="0" y="0"/>
                </a:moveTo>
                <a:lnTo>
                  <a:pt x="3183704" y="0"/>
                </a:lnTo>
                <a:lnTo>
                  <a:pt x="3183704" y="3575964"/>
                </a:lnTo>
                <a:lnTo>
                  <a:pt x="0" y="3575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7271891" y="114333"/>
            <a:ext cx="3269144" cy="1838893"/>
          </a:xfrm>
          <a:custGeom>
            <a:avLst/>
            <a:gdLst/>
            <a:ahLst/>
            <a:cxnLst/>
            <a:rect l="l" t="t" r="r" b="b"/>
            <a:pathLst>
              <a:path w="3269144" h="1838893">
                <a:moveTo>
                  <a:pt x="0" y="0"/>
                </a:moveTo>
                <a:lnTo>
                  <a:pt x="3269144" y="0"/>
                </a:lnTo>
                <a:lnTo>
                  <a:pt x="3269144" y="1838894"/>
                </a:lnTo>
                <a:lnTo>
                  <a:pt x="0" y="1838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17415620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9</a:t>
            </a:r>
          </a:p>
        </p:txBody>
      </p:sp>
      <p:sp>
        <p:nvSpPr>
          <p:cNvPr id="25" name="Freeform 18"/>
          <p:cNvSpPr/>
          <p:nvPr/>
        </p:nvSpPr>
        <p:spPr>
          <a:xfrm>
            <a:off x="7620140" y="-2324079"/>
            <a:ext cx="2974061" cy="1878526"/>
          </a:xfrm>
          <a:custGeom>
            <a:avLst/>
            <a:gdLst/>
            <a:ahLst/>
            <a:cxnLst/>
            <a:rect l="l" t="t" r="r" b="b"/>
            <a:pathLst>
              <a:path w="2974061" h="1878526">
                <a:moveTo>
                  <a:pt x="0" y="0"/>
                </a:moveTo>
                <a:lnTo>
                  <a:pt x="2974060" y="0"/>
                </a:lnTo>
                <a:lnTo>
                  <a:pt x="2974060" y="1878526"/>
                </a:lnTo>
                <a:lnTo>
                  <a:pt x="0" y="18785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087" r="-608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19"/>
          <p:cNvSpPr/>
          <p:nvPr/>
        </p:nvSpPr>
        <p:spPr>
          <a:xfrm>
            <a:off x="2766275" y="11544133"/>
            <a:ext cx="13897180" cy="5906302"/>
          </a:xfrm>
          <a:custGeom>
            <a:avLst/>
            <a:gdLst/>
            <a:ahLst/>
            <a:cxnLst/>
            <a:rect l="l" t="t" r="r" b="b"/>
            <a:pathLst>
              <a:path w="13897180" h="5906302">
                <a:moveTo>
                  <a:pt x="0" y="0"/>
                </a:moveTo>
                <a:lnTo>
                  <a:pt x="13897180" y="0"/>
                </a:lnTo>
                <a:lnTo>
                  <a:pt x="13897180" y="5906302"/>
                </a:lnTo>
                <a:lnTo>
                  <a:pt x="0" y="5906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8735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801807" y="6435364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241" y="-590080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3331" y="-1634163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451" y="9258300"/>
            <a:ext cx="5179931" cy="51799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656970" y="558821"/>
            <a:ext cx="2974061" cy="1878526"/>
          </a:xfrm>
          <a:custGeom>
            <a:avLst/>
            <a:gdLst/>
            <a:ahLst/>
            <a:cxnLst/>
            <a:rect l="l" t="t" r="r" b="b"/>
            <a:pathLst>
              <a:path w="2974061" h="1878526">
                <a:moveTo>
                  <a:pt x="0" y="0"/>
                </a:moveTo>
                <a:lnTo>
                  <a:pt x="2974060" y="0"/>
                </a:lnTo>
                <a:lnTo>
                  <a:pt x="2974060" y="1878526"/>
                </a:lnTo>
                <a:lnTo>
                  <a:pt x="0" y="187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87" r="-608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2195410" y="3351998"/>
            <a:ext cx="13897180" cy="5906302"/>
          </a:xfrm>
          <a:custGeom>
            <a:avLst/>
            <a:gdLst/>
            <a:ahLst/>
            <a:cxnLst/>
            <a:rect l="l" t="t" r="r" b="b"/>
            <a:pathLst>
              <a:path w="13897180" h="5906302">
                <a:moveTo>
                  <a:pt x="0" y="0"/>
                </a:moveTo>
                <a:lnTo>
                  <a:pt x="13897180" y="0"/>
                </a:lnTo>
                <a:lnTo>
                  <a:pt x="13897180" y="5906302"/>
                </a:lnTo>
                <a:lnTo>
                  <a:pt x="0" y="5906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TextBox 20"/>
          <p:cNvSpPr txBox="1"/>
          <p:nvPr/>
        </p:nvSpPr>
        <p:spPr>
          <a:xfrm>
            <a:off x="1151465" y="1083747"/>
            <a:ext cx="322868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SPRINTS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739235" y="9248775"/>
            <a:ext cx="122809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56135" y="-2260027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184455" y="4801527"/>
            <a:ext cx="9567614" cy="95676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73947" y="9258300"/>
            <a:ext cx="3146412" cy="2979508"/>
            <a:chOff x="0" y="0"/>
            <a:chExt cx="1224714" cy="11597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4714" cy="1159748"/>
            </a:xfrm>
            <a:custGeom>
              <a:avLst/>
              <a:gdLst/>
              <a:ahLst/>
              <a:cxnLst/>
              <a:rect l="l" t="t" r="r" b="b"/>
              <a:pathLst>
                <a:path w="1224714" h="1159748">
                  <a:moveTo>
                    <a:pt x="612357" y="0"/>
                  </a:moveTo>
                  <a:cubicBezTo>
                    <a:pt x="274162" y="0"/>
                    <a:pt x="0" y="259618"/>
                    <a:pt x="0" y="579874"/>
                  </a:cubicBezTo>
                  <a:cubicBezTo>
                    <a:pt x="0" y="900129"/>
                    <a:pt x="274162" y="1159748"/>
                    <a:pt x="612357" y="1159748"/>
                  </a:cubicBezTo>
                  <a:cubicBezTo>
                    <a:pt x="950552" y="1159748"/>
                    <a:pt x="1224714" y="900129"/>
                    <a:pt x="1224714" y="579874"/>
                  </a:cubicBezTo>
                  <a:cubicBezTo>
                    <a:pt x="1224714" y="259618"/>
                    <a:pt x="950552" y="0"/>
                    <a:pt x="612357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817" y="70626"/>
              <a:ext cx="995080" cy="980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4967497" y="-10159714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17332195" y="473229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444948" y="8720349"/>
            <a:ext cx="4433443" cy="443344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5788924" y="1446451"/>
            <a:ext cx="6710151" cy="6710151"/>
          </a:xfrm>
          <a:custGeom>
            <a:avLst/>
            <a:gdLst/>
            <a:ahLst/>
            <a:cxnLst/>
            <a:rect l="l" t="t" r="r" b="b"/>
            <a:pathLst>
              <a:path w="6710151" h="6710151">
                <a:moveTo>
                  <a:pt x="0" y="0"/>
                </a:moveTo>
                <a:lnTo>
                  <a:pt x="6710152" y="0"/>
                </a:lnTo>
                <a:lnTo>
                  <a:pt x="6710152" y="6710151"/>
                </a:lnTo>
                <a:lnTo>
                  <a:pt x="0" y="6710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5695763" y="3403982"/>
            <a:ext cx="6896473" cy="226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b="1">
                <a:solidFill>
                  <a:srgbClr val="0097B2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SITE INSTITUCIONAL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273780" y="9099550"/>
            <a:ext cx="1572895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11</a:t>
            </a:r>
          </a:p>
        </p:txBody>
      </p:sp>
      <p:sp>
        <p:nvSpPr>
          <p:cNvPr id="21" name="Freeform 9"/>
          <p:cNvSpPr/>
          <p:nvPr/>
        </p:nvSpPr>
        <p:spPr>
          <a:xfrm>
            <a:off x="18821441" y="4311650"/>
            <a:ext cx="5526405" cy="5526405"/>
          </a:xfrm>
          <a:custGeom>
            <a:avLst/>
            <a:gdLst/>
            <a:ahLst/>
            <a:cxnLst/>
            <a:rect l="l" t="t" r="r" b="b"/>
            <a:pathLst>
              <a:path w="5526405" h="5526405">
                <a:moveTo>
                  <a:pt x="0" y="0"/>
                </a:moveTo>
                <a:lnTo>
                  <a:pt x="5526405" y="0"/>
                </a:lnTo>
                <a:lnTo>
                  <a:pt x="5526405" y="5526405"/>
                </a:lnTo>
                <a:lnTo>
                  <a:pt x="0" y="5526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19"/>
          <p:cNvSpPr/>
          <p:nvPr/>
        </p:nvSpPr>
        <p:spPr>
          <a:xfrm>
            <a:off x="2362415" y="10782133"/>
            <a:ext cx="13897180" cy="5906302"/>
          </a:xfrm>
          <a:custGeom>
            <a:avLst/>
            <a:gdLst/>
            <a:ahLst/>
            <a:cxnLst/>
            <a:rect l="l" t="t" r="r" b="b"/>
            <a:pathLst>
              <a:path w="13897180" h="5906302">
                <a:moveTo>
                  <a:pt x="0" y="0"/>
                </a:moveTo>
                <a:lnTo>
                  <a:pt x="13897180" y="0"/>
                </a:lnTo>
                <a:lnTo>
                  <a:pt x="13897180" y="5906302"/>
                </a:lnTo>
                <a:lnTo>
                  <a:pt x="0" y="5906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18"/>
          <p:cNvSpPr/>
          <p:nvPr/>
        </p:nvSpPr>
        <p:spPr>
          <a:xfrm>
            <a:off x="7620140" y="-2705079"/>
            <a:ext cx="2974061" cy="1878526"/>
          </a:xfrm>
          <a:custGeom>
            <a:avLst/>
            <a:gdLst/>
            <a:ahLst/>
            <a:cxnLst/>
            <a:rect l="l" t="t" r="r" b="b"/>
            <a:pathLst>
              <a:path w="2974061" h="1878526">
                <a:moveTo>
                  <a:pt x="0" y="0"/>
                </a:moveTo>
                <a:lnTo>
                  <a:pt x="2974060" y="0"/>
                </a:lnTo>
                <a:lnTo>
                  <a:pt x="2974060" y="1878526"/>
                </a:lnTo>
                <a:lnTo>
                  <a:pt x="0" y="18785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87" r="-6087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36080" y="-8273322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2592237" y="-5369686"/>
            <a:ext cx="6398386" cy="63983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589490" y="5771657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329836" y="4311650"/>
            <a:ext cx="5526405" cy="5526405"/>
          </a:xfrm>
          <a:custGeom>
            <a:avLst/>
            <a:gdLst/>
            <a:ahLst/>
            <a:cxnLst/>
            <a:rect l="l" t="t" r="r" b="b"/>
            <a:pathLst>
              <a:path w="5526405" h="5526405">
                <a:moveTo>
                  <a:pt x="0" y="0"/>
                </a:moveTo>
                <a:lnTo>
                  <a:pt x="5526405" y="0"/>
                </a:lnTo>
                <a:lnTo>
                  <a:pt x="5526405" y="5526405"/>
                </a:lnTo>
                <a:lnTo>
                  <a:pt x="0" y="552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5695763" y="4197350"/>
            <a:ext cx="6896473" cy="105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 b="1">
                <a:solidFill>
                  <a:srgbClr val="0097B2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DASHBOARD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912926" y="-1756553"/>
            <a:ext cx="4736312" cy="473631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667189" y="9258300"/>
            <a:ext cx="9696033" cy="969603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913225" y="9099550"/>
            <a:ext cx="121285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</a:t>
            </a: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51043" y="5143500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5283240" y="-3109868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565229" y="6991350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486400" y="3434403"/>
            <a:ext cx="7315200" cy="3418193"/>
          </a:xfrm>
          <a:custGeom>
            <a:avLst/>
            <a:gdLst/>
            <a:ahLst/>
            <a:cxnLst/>
            <a:rect l="l" t="t" r="r" b="b"/>
            <a:pathLst>
              <a:path w="7315200" h="3418193">
                <a:moveTo>
                  <a:pt x="0" y="0"/>
                </a:moveTo>
                <a:lnTo>
                  <a:pt x="7315200" y="0"/>
                </a:lnTo>
                <a:lnTo>
                  <a:pt x="7315200" y="3418194"/>
                </a:lnTo>
                <a:lnTo>
                  <a:pt x="0" y="341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5695763" y="4613275"/>
            <a:ext cx="6896473" cy="105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 b="1">
                <a:solidFill>
                  <a:srgbClr val="114B51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ARDUÍNO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259300" y="0"/>
            <a:ext cx="2088165" cy="208816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661130" y="9099550"/>
            <a:ext cx="129413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</a:t>
            </a: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3</a:t>
            </a:r>
          </a:p>
        </p:txBody>
      </p:sp>
      <p:sp>
        <p:nvSpPr>
          <p:cNvPr id="15" name="Freeform 9"/>
          <p:cNvSpPr/>
          <p:nvPr/>
        </p:nvSpPr>
        <p:spPr>
          <a:xfrm>
            <a:off x="19126241" y="4542155"/>
            <a:ext cx="5526405" cy="5526405"/>
          </a:xfrm>
          <a:custGeom>
            <a:avLst/>
            <a:gdLst/>
            <a:ahLst/>
            <a:cxnLst/>
            <a:rect l="l" t="t" r="r" b="b"/>
            <a:pathLst>
              <a:path w="5526405" h="5526405">
                <a:moveTo>
                  <a:pt x="0" y="0"/>
                </a:moveTo>
                <a:lnTo>
                  <a:pt x="5526405" y="0"/>
                </a:lnTo>
                <a:lnTo>
                  <a:pt x="5526405" y="5526405"/>
                </a:lnTo>
                <a:lnTo>
                  <a:pt x="0" y="5526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5279054" y="974854"/>
            <a:ext cx="12351542" cy="8337291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381000" y="-1790700"/>
            <a:ext cx="22709505" cy="169843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</a:p>
        </p:txBody>
      </p:sp>
      <p:sp>
        <p:nvSpPr>
          <p:cNvPr id="16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520496" y="520484"/>
            <a:ext cx="2088165" cy="208816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077691" y="722874"/>
            <a:ext cx="9607056" cy="1669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 CRESCIMENTO DAS VENDAS DE VEÍCULOS NOS ÚLTIMOS ANOS</a:t>
            </a:r>
          </a:p>
          <a:p>
            <a:pPr algn="ctr">
              <a:lnSpc>
                <a:spcPts val="4340"/>
              </a:lnSpc>
              <a:spcBef>
                <a:spcPct val="0"/>
              </a:spcBef>
            </a:pPr>
            <a:endParaRPr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3314847" y="2280593"/>
            <a:ext cx="9132743" cy="6406489"/>
          </a:xfrm>
          <a:custGeom>
            <a:avLst/>
            <a:gdLst/>
            <a:ahLst/>
            <a:cxnLst/>
            <a:rect l="l" t="t" r="r" b="b"/>
            <a:pathLst>
              <a:path w="9132743" h="6406489">
                <a:moveTo>
                  <a:pt x="0" y="0"/>
                </a:moveTo>
                <a:lnTo>
                  <a:pt x="9132744" y="0"/>
                </a:lnTo>
                <a:lnTo>
                  <a:pt x="9132744" y="6406489"/>
                </a:lnTo>
                <a:lnTo>
                  <a:pt x="0" y="6406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378" t="-4949" r="-15835" b="-255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3615886" y="3654244"/>
            <a:ext cx="3488523" cy="3247498"/>
          </a:xfrm>
          <a:custGeom>
            <a:avLst/>
            <a:gdLst/>
            <a:ahLst/>
            <a:cxnLst/>
            <a:rect l="l" t="t" r="r" b="b"/>
            <a:pathLst>
              <a:path w="3488523" h="3247498">
                <a:moveTo>
                  <a:pt x="0" y="0"/>
                </a:moveTo>
                <a:lnTo>
                  <a:pt x="3488524" y="0"/>
                </a:lnTo>
                <a:lnTo>
                  <a:pt x="3488524" y="3247497"/>
                </a:lnTo>
                <a:lnTo>
                  <a:pt x="0" y="3247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TextBox 20"/>
          <p:cNvSpPr txBox="1"/>
          <p:nvPr/>
        </p:nvSpPr>
        <p:spPr>
          <a:xfrm>
            <a:off x="17446207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7924800" y="2165350"/>
            <a:ext cx="22709505" cy="169843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197121" y="9071602"/>
            <a:ext cx="866952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endParaRPr lang="en-US" sz="6300" b="1">
              <a:solidFill>
                <a:srgbClr val="27B0C1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  <a:endParaRPr lang="en-US" sz="4165" b="1">
              <a:solidFill>
                <a:srgbClr val="EEEEEE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DADOS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8077200" y="2019300"/>
            <a:ext cx="22709505" cy="169843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011596" y="6743383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</a:p>
        </p:txBody>
      </p:sp>
      <p:sp>
        <p:nvSpPr>
          <p:cNvPr id="16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4343400" y="-10400665"/>
            <a:ext cx="26248995" cy="18534380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011596" y="6743383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</a:p>
        </p:txBody>
      </p:sp>
      <p:sp>
        <p:nvSpPr>
          <p:cNvPr id="16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4953000" y="-11772900"/>
            <a:ext cx="29371925" cy="209467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011596" y="6743383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</a:p>
        </p:txBody>
      </p:sp>
      <p:sp>
        <p:nvSpPr>
          <p:cNvPr id="19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-14858365" y="-12381865"/>
            <a:ext cx="29371925" cy="20946745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011596" y="6743383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8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</a:p>
        </p:txBody>
      </p:sp>
      <p:sp>
        <p:nvSpPr>
          <p:cNvPr id="16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5279054" y="974854"/>
            <a:ext cx="12351542" cy="8337291"/>
          </a:xfrm>
          <a:custGeom>
            <a:avLst/>
            <a:gdLst/>
            <a:ahLst/>
            <a:cxnLst/>
            <a:rect l="l" t="t" r="r" b="b"/>
            <a:pathLst>
              <a:path w="12351542" h="8337291">
                <a:moveTo>
                  <a:pt x="0" y="0"/>
                </a:moveTo>
                <a:lnTo>
                  <a:pt x="12351543" y="0"/>
                </a:lnTo>
                <a:lnTo>
                  <a:pt x="12351543" y="8337292"/>
                </a:lnTo>
                <a:lnTo>
                  <a:pt x="0" y="833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5257976" y="6463348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144368" y="-1787044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4698113" cy="10287000"/>
            <a:chOff x="0" y="0"/>
            <a:chExt cx="123736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363" cy="2709333"/>
            </a:xfrm>
            <a:custGeom>
              <a:avLst/>
              <a:gdLst/>
              <a:ahLst/>
              <a:cxnLst/>
              <a:rect l="l" t="t" r="r" b="b"/>
              <a:pathLst>
                <a:path w="1237363" h="2709333">
                  <a:moveTo>
                    <a:pt x="0" y="0"/>
                  </a:moveTo>
                  <a:lnTo>
                    <a:pt x="1237363" y="0"/>
                  </a:lnTo>
                  <a:lnTo>
                    <a:pt x="1237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73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85788" y="-2551182"/>
            <a:ext cx="3402212" cy="3402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4800" y="4076700"/>
            <a:ext cx="4141470" cy="2242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MODELAGEM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DE</a:t>
            </a:r>
          </a:p>
          <a:p>
            <a:pPr algn="ctr">
              <a:lnSpc>
                <a:spcPts val="5830"/>
              </a:lnSpc>
            </a:pPr>
            <a:r>
              <a:rPr lang="en-US" sz="4165" b="1">
                <a:solidFill>
                  <a:srgbClr val="EEEEEE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DADOS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9306" y="554877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4908097" y="-2704833"/>
            <a:ext cx="3952120" cy="3952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565229" y="6991350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61756" y="9001002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943070" y="3543527"/>
            <a:ext cx="2631748" cy="2631748"/>
          </a:xfrm>
          <a:custGeom>
            <a:avLst/>
            <a:gdLst/>
            <a:ahLst/>
            <a:cxnLst/>
            <a:rect l="l" t="t" r="r" b="b"/>
            <a:pathLst>
              <a:path w="2631748" h="2631748">
                <a:moveTo>
                  <a:pt x="0" y="0"/>
                </a:moveTo>
                <a:lnTo>
                  <a:pt x="2631749" y="0"/>
                </a:lnTo>
                <a:lnTo>
                  <a:pt x="2631749" y="2631749"/>
                </a:lnTo>
                <a:lnTo>
                  <a:pt x="0" y="26317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17259300" y="-336841"/>
            <a:ext cx="3748808" cy="37488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75820" y="1797933"/>
            <a:ext cx="13536360" cy="6128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65"/>
              </a:lnSpc>
            </a:pPr>
            <a:r>
              <a:rPr lang="en-US" sz="5690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O QUE É UMA </a:t>
            </a:r>
            <a:r>
              <a:rPr lang="en-US" sz="5690" b="1">
                <a:solidFill>
                  <a:srgbClr val="0097B2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MÁQUINA VIRTUAL</a:t>
            </a:r>
            <a:r>
              <a:rPr lang="en-US" sz="5690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?</a:t>
            </a:r>
            <a:r>
              <a:rPr lang="en-US" sz="5690" b="1">
                <a:solidFill>
                  <a:srgbClr val="104F55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</a:p>
          <a:p>
            <a:pPr algn="ctr">
              <a:lnSpc>
                <a:spcPts val="7965"/>
              </a:lnSpc>
            </a:pPr>
            <a:endParaRPr lang="en-US" sz="5690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  <a:p>
            <a:pPr algn="ctr">
              <a:lnSpc>
                <a:spcPts val="7965"/>
              </a:lnSpc>
            </a:pPr>
            <a:endParaRPr lang="en-US" sz="5690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  <a:p>
            <a:pPr algn="ctr">
              <a:lnSpc>
                <a:spcPts val="7965"/>
              </a:lnSpc>
            </a:pPr>
            <a:endParaRPr lang="en-US" sz="5690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  <a:p>
            <a:pPr algn="ctr">
              <a:lnSpc>
                <a:spcPts val="7965"/>
              </a:lnSpc>
            </a:pPr>
            <a:endParaRPr lang="en-US" sz="5690" b="1">
              <a:solidFill>
                <a:srgbClr val="104F55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  <a:p>
            <a:pPr algn="ctr">
              <a:lnSpc>
                <a:spcPts val="7965"/>
              </a:lnSpc>
            </a:pPr>
            <a:r>
              <a:rPr lang="en-US" sz="5690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E PARA QUE ELA SERVE?</a:t>
            </a:r>
          </a:p>
        </p:txBody>
      </p:sp>
      <p:sp>
        <p:nvSpPr>
          <p:cNvPr id="17" name="Freeform 17"/>
          <p:cNvSpPr/>
          <p:nvPr/>
        </p:nvSpPr>
        <p:spPr>
          <a:xfrm>
            <a:off x="9144000" y="3498895"/>
            <a:ext cx="2803960" cy="2721013"/>
          </a:xfrm>
          <a:custGeom>
            <a:avLst/>
            <a:gdLst/>
            <a:ahLst/>
            <a:cxnLst/>
            <a:rect l="l" t="t" r="r" b="b"/>
            <a:pathLst>
              <a:path w="2803960" h="2721013">
                <a:moveTo>
                  <a:pt x="0" y="0"/>
                </a:moveTo>
                <a:lnTo>
                  <a:pt x="2803960" y="0"/>
                </a:lnTo>
                <a:lnTo>
                  <a:pt x="2803960" y="2721013"/>
                </a:lnTo>
                <a:lnTo>
                  <a:pt x="0" y="2721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extBox 17"/>
          <p:cNvSpPr txBox="1"/>
          <p:nvPr/>
        </p:nvSpPr>
        <p:spPr>
          <a:xfrm>
            <a:off x="16866870" y="9071610"/>
            <a:ext cx="1300480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27B0C1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37160" y="-2923420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565229" y="5540634"/>
            <a:ext cx="11153628" cy="111536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421314" y="257210"/>
            <a:ext cx="2682216" cy="268221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8578" y="6720335"/>
            <a:ext cx="4264491" cy="3566665"/>
          </a:xfrm>
          <a:custGeom>
            <a:avLst/>
            <a:gdLst/>
            <a:ahLst/>
            <a:cxnLst/>
            <a:rect l="l" t="t" r="r" b="b"/>
            <a:pathLst>
              <a:path w="4264491" h="3566665">
                <a:moveTo>
                  <a:pt x="0" y="0"/>
                </a:moveTo>
                <a:lnTo>
                  <a:pt x="4264490" y="0"/>
                </a:lnTo>
                <a:lnTo>
                  <a:pt x="4264490" y="3566665"/>
                </a:lnTo>
                <a:lnTo>
                  <a:pt x="0" y="3566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5790431" y="876300"/>
            <a:ext cx="7733227" cy="145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340"/>
              </a:lnSpc>
            </a:pPr>
            <a:r>
              <a:rPr lang="en-US" sz="8100" b="1">
                <a:solidFill>
                  <a:srgbClr val="067D93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CONCLUSÃO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41893" y="1898167"/>
            <a:ext cx="6420261" cy="136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120"/>
              </a:lnSpc>
            </a:pPr>
            <a:r>
              <a:rPr lang="en-US" sz="79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MECHSPOT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02385" y="3937521"/>
            <a:ext cx="6906082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SITE FINALIZADO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02385" y="4673692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E6F77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CONECTAR CADASTRO/LOGIN À API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02385" y="5414259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DASHBOARD DINÂMICA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13874" y="11290489"/>
            <a:ext cx="10268617" cy="1525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635" lvl="1" indent="-317500" algn="just">
              <a:lnSpc>
                <a:spcPts val="4120"/>
              </a:lnSpc>
              <a:buFont typeface="Arial" panose="020B0604020202020204"/>
              <a:buChar char="•"/>
            </a:pPr>
            <a:r>
              <a:rPr lang="en-US" sz="29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EXPANSÃO DA MECHSPOT PARA SUPORTAR UM NÚMERO CRESCENTE DE CLIENTES E APRIMORAR NOSSOS SERVIÇOS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39238" y="10524344"/>
            <a:ext cx="4694704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80"/>
              </a:lnSpc>
            </a:pPr>
            <a:r>
              <a:rPr lang="en-US" sz="3845" b="1">
                <a:solidFill>
                  <a:srgbClr val="114B51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A LONGO PRAZO: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02385" y="6075018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E6F77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HELPDESK PARA ASSISTÊNCIA AO CLIENTE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37160" y="-2923420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565229" y="5540634"/>
            <a:ext cx="11153628" cy="111536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421314" y="257210"/>
            <a:ext cx="2682216" cy="268221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8578" y="6720335"/>
            <a:ext cx="4264491" cy="3566665"/>
          </a:xfrm>
          <a:custGeom>
            <a:avLst/>
            <a:gdLst/>
            <a:ahLst/>
            <a:cxnLst/>
            <a:rect l="l" t="t" r="r" b="b"/>
            <a:pathLst>
              <a:path w="4264491" h="3566665">
                <a:moveTo>
                  <a:pt x="0" y="0"/>
                </a:moveTo>
                <a:lnTo>
                  <a:pt x="4264490" y="0"/>
                </a:lnTo>
                <a:lnTo>
                  <a:pt x="4264490" y="3566665"/>
                </a:lnTo>
                <a:lnTo>
                  <a:pt x="0" y="3566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5790431" y="876300"/>
            <a:ext cx="7733227" cy="145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340"/>
              </a:lnSpc>
            </a:pPr>
            <a:r>
              <a:rPr lang="en-US" sz="8100" b="1">
                <a:solidFill>
                  <a:srgbClr val="067D93"/>
                </a:solidFill>
                <a:latin typeface="Segoe UI Black" panose="020B0A02040204020203" charset="0"/>
                <a:ea typeface="Montserrat Bold" panose="00000800000000000000"/>
                <a:cs typeface="Segoe UI Black" panose="020B0A02040204020203" charset="0"/>
                <a:sym typeface="Montserrat Bold" panose="00000800000000000000"/>
              </a:rPr>
              <a:t>CONCLUSÃO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41893" y="1898167"/>
            <a:ext cx="6420261" cy="136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120"/>
              </a:lnSpc>
            </a:pPr>
            <a:r>
              <a:rPr lang="en-US" sz="79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MECHSPOT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02385" y="3937521"/>
            <a:ext cx="6906082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SITE FINALIZADO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02385" y="4673692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E6F77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CONECTAR CADASTRO/LOGIN À API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02385" y="5414259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DASHBOARD DINÂMICA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13874" y="8242489"/>
            <a:ext cx="10268617" cy="1525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635" lvl="1" indent="-317500" algn="just">
              <a:lnSpc>
                <a:spcPts val="4120"/>
              </a:lnSpc>
              <a:buFont typeface="Arial" panose="020B0604020202020204"/>
              <a:buChar char="•"/>
            </a:pPr>
            <a:r>
              <a:rPr lang="en-US" sz="29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EXPANSÃO DA MECHSPOT PARA SUPORTAR UM NÚMERO CRESCENTE DE CLIENTES E APRIMORAR NOSSOS SERVIÇOS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39238" y="7476344"/>
            <a:ext cx="4694704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80"/>
              </a:lnSpc>
            </a:pPr>
            <a:r>
              <a:rPr lang="en-US" sz="3845" b="1">
                <a:solidFill>
                  <a:srgbClr val="114B51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A LONGO PRAZO: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02385" y="6075018"/>
            <a:ext cx="13440645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945" lvl="1" indent="-414655" algn="just">
              <a:lnSpc>
                <a:spcPts val="5380"/>
              </a:lnSpc>
              <a:buFont typeface="Arial" panose="020B0604020202020204"/>
              <a:buChar char="•"/>
            </a:pPr>
            <a:r>
              <a:rPr lang="en-US" sz="3845" b="1">
                <a:solidFill>
                  <a:srgbClr val="1E6F77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HELPDESK PARA ASSISTÊNCIA AO CLIENTE</a:t>
            </a:r>
          </a:p>
        </p:txBody>
      </p:sp>
      <p:sp>
        <p:nvSpPr>
          <p:cNvPr id="20" name="Freeform 8"/>
          <p:cNvSpPr/>
          <p:nvPr/>
        </p:nvSpPr>
        <p:spPr>
          <a:xfrm>
            <a:off x="7604775" y="10706169"/>
            <a:ext cx="3078450" cy="3672771"/>
          </a:xfrm>
          <a:custGeom>
            <a:avLst/>
            <a:gdLst/>
            <a:ahLst/>
            <a:cxnLst/>
            <a:rect l="l" t="t" r="r" b="b"/>
            <a:pathLst>
              <a:path w="3078450" h="3672771">
                <a:moveTo>
                  <a:pt x="0" y="0"/>
                </a:moveTo>
                <a:lnTo>
                  <a:pt x="3078450" y="0"/>
                </a:lnTo>
                <a:lnTo>
                  <a:pt x="3078450" y="3672771"/>
                </a:lnTo>
                <a:lnTo>
                  <a:pt x="0" y="3672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44302" y="-1976060"/>
            <a:ext cx="3952120" cy="39521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70964" y="7577711"/>
            <a:ext cx="3952120" cy="395212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604775" y="6614229"/>
            <a:ext cx="3078450" cy="3672771"/>
          </a:xfrm>
          <a:custGeom>
            <a:avLst/>
            <a:gdLst/>
            <a:ahLst/>
            <a:cxnLst/>
            <a:rect l="l" t="t" r="r" b="b"/>
            <a:pathLst>
              <a:path w="3078450" h="3672771">
                <a:moveTo>
                  <a:pt x="0" y="0"/>
                </a:moveTo>
                <a:lnTo>
                  <a:pt x="3078450" y="0"/>
                </a:lnTo>
                <a:lnTo>
                  <a:pt x="3078450" y="3672771"/>
                </a:lnTo>
                <a:lnTo>
                  <a:pt x="0" y="3672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3112127" y="2593476"/>
            <a:ext cx="12063746" cy="142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20"/>
              </a:lnSpc>
            </a:pPr>
            <a:r>
              <a:rPr lang="en-US" sz="794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MUITO OBRIGADA!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22911" y="4598318"/>
            <a:ext cx="8842178" cy="92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0"/>
              </a:lnSpc>
            </a:pPr>
            <a:r>
              <a:rPr lang="en-US" sz="5620" b="1" dirty="0">
                <a:solidFill>
                  <a:srgbClr val="067D93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MECHSPOT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96566" y="4588793"/>
            <a:ext cx="417453" cy="99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0"/>
              </a:lnSpc>
            </a:pPr>
            <a:r>
              <a:rPr lang="en-US" sz="5820" b="1">
                <a:solidFill>
                  <a:srgbClr val="067D93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4486" y="3617576"/>
            <a:ext cx="4247028" cy="4247028"/>
          </a:xfrm>
          <a:custGeom>
            <a:avLst/>
            <a:gdLst/>
            <a:ahLst/>
            <a:cxnLst/>
            <a:rect l="l" t="t" r="r" b="b"/>
            <a:pathLst>
              <a:path w="4247028" h="4247028">
                <a:moveTo>
                  <a:pt x="0" y="0"/>
                </a:moveTo>
                <a:lnTo>
                  <a:pt x="4247028" y="0"/>
                </a:lnTo>
                <a:lnTo>
                  <a:pt x="4247028" y="4247028"/>
                </a:lnTo>
                <a:lnTo>
                  <a:pt x="0" y="4247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520496" y="520484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911829" y="2368577"/>
            <a:ext cx="7535896" cy="6745025"/>
          </a:xfrm>
          <a:custGeom>
            <a:avLst/>
            <a:gdLst/>
            <a:ahLst/>
            <a:cxnLst/>
            <a:rect l="l" t="t" r="r" b="b"/>
            <a:pathLst>
              <a:path w="7535896" h="6745025">
                <a:moveTo>
                  <a:pt x="0" y="0"/>
                </a:moveTo>
                <a:lnTo>
                  <a:pt x="7535896" y="0"/>
                </a:lnTo>
                <a:lnTo>
                  <a:pt x="7535896" y="6745025"/>
                </a:lnTo>
                <a:lnTo>
                  <a:pt x="0" y="6745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779" t="-14453" r="-42779" b="-469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682326" y="4280527"/>
            <a:ext cx="5584436" cy="4833075"/>
          </a:xfrm>
          <a:custGeom>
            <a:avLst/>
            <a:gdLst/>
            <a:ahLst/>
            <a:cxnLst/>
            <a:rect l="l" t="t" r="r" b="b"/>
            <a:pathLst>
              <a:path w="5584436" h="4833075">
                <a:moveTo>
                  <a:pt x="0" y="0"/>
                </a:moveTo>
                <a:lnTo>
                  <a:pt x="5584436" y="0"/>
                </a:lnTo>
                <a:lnTo>
                  <a:pt x="5584436" y="4833075"/>
                </a:lnTo>
                <a:lnTo>
                  <a:pt x="0" y="48330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5999407" y="986082"/>
            <a:ext cx="9360741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97B2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 AUMENTO DA DEMANDA POR SERVIÇOS DE MANUTENÇÃO E PEÇAS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341347" y="9104077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4"/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7"/>
          <p:cNvSpPr txBox="1"/>
          <p:nvPr/>
        </p:nvSpPr>
        <p:spPr>
          <a:xfrm>
            <a:off x="2039620" y="3009900"/>
            <a:ext cx="11372215" cy="1471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85190" lvl="1" indent="-442595" algn="l">
              <a:lnSpc>
                <a:spcPts val="5740"/>
              </a:lnSpc>
              <a:buFont typeface="Arial" panose="020B0604020202020204"/>
              <a:buChar char="•"/>
            </a:pPr>
            <a:r>
              <a:rPr lang="en-US" sz="4100">
                <a:solidFill>
                  <a:srgbClr val="000000"/>
                </a:solidFill>
                <a:latin typeface="Arial Black" panose="020B0A04020102020204" charset="0"/>
                <a:ea typeface="Proxima Nova Bold" panose="02000506030000020004"/>
                <a:cs typeface="Arial Black" panose="020B0A04020102020204" charset="0"/>
                <a:sym typeface="Proxima Nova Bold" panose="02000506030000020004"/>
              </a:rPr>
              <a:t>Cenário de oportunidade e crescimento</a:t>
            </a:r>
          </a:p>
        </p:txBody>
      </p:sp>
      <p:sp>
        <p:nvSpPr>
          <p:cNvPr id="20" name="Freeform 18"/>
          <p:cNvSpPr/>
          <p:nvPr/>
        </p:nvSpPr>
        <p:spPr>
          <a:xfrm>
            <a:off x="13615886" y="3654244"/>
            <a:ext cx="3488523" cy="3247498"/>
          </a:xfrm>
          <a:custGeom>
            <a:avLst/>
            <a:gdLst/>
            <a:ahLst/>
            <a:cxnLst/>
            <a:rect l="l" t="t" r="r" b="b"/>
            <a:pathLst>
              <a:path w="3488523" h="3247498">
                <a:moveTo>
                  <a:pt x="0" y="0"/>
                </a:moveTo>
                <a:lnTo>
                  <a:pt x="3488524" y="0"/>
                </a:lnTo>
                <a:lnTo>
                  <a:pt x="3488524" y="3247497"/>
                </a:lnTo>
                <a:lnTo>
                  <a:pt x="0" y="3247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TextBox 19"/>
          <p:cNvSpPr txBox="1"/>
          <p:nvPr/>
        </p:nvSpPr>
        <p:spPr>
          <a:xfrm>
            <a:off x="17446207" y="9248775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5</a:t>
            </a:r>
          </a:p>
        </p:txBody>
      </p:sp>
      <p:sp>
        <p:nvSpPr>
          <p:cNvPr id="22" name="TextBox 20"/>
          <p:cNvSpPr txBox="1"/>
          <p:nvPr/>
        </p:nvSpPr>
        <p:spPr>
          <a:xfrm>
            <a:off x="2039620" y="4686300"/>
            <a:ext cx="9627235" cy="1471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85190" lvl="1" indent="-442595" algn="l">
              <a:lnSpc>
                <a:spcPts val="5740"/>
              </a:lnSpc>
              <a:buFont typeface="Arial" panose="020B0604020202020204"/>
              <a:buChar char="•"/>
            </a:pPr>
            <a:r>
              <a:rPr lang="en-US" sz="4100">
                <a:solidFill>
                  <a:srgbClr val="000000"/>
                </a:solidFill>
                <a:latin typeface="Arial Black" panose="020B0A04020102020204" charset="0"/>
                <a:ea typeface="Proxima Nova Bold" panose="02000506030000020004"/>
                <a:cs typeface="Arial Black" panose="020B0A04020102020204" charset="0"/>
                <a:sym typeface="Proxima Nova Bold" panose="02000506030000020004"/>
              </a:rPr>
              <a:t>Dificuldade de lidar com os problemas do setor</a:t>
            </a:r>
          </a:p>
        </p:txBody>
      </p:sp>
      <p:sp>
        <p:nvSpPr>
          <p:cNvPr id="23" name="TextBox 21"/>
          <p:cNvSpPr txBox="1"/>
          <p:nvPr/>
        </p:nvSpPr>
        <p:spPr>
          <a:xfrm>
            <a:off x="2055495" y="6435090"/>
            <a:ext cx="12162155" cy="2207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85190" lvl="1" indent="-442595" algn="l">
              <a:lnSpc>
                <a:spcPts val="5740"/>
              </a:lnSpc>
              <a:buFont typeface="Arial" panose="020B0604020202020204"/>
              <a:buChar char="•"/>
            </a:pPr>
            <a:r>
              <a:rPr lang="en-US" sz="4100">
                <a:solidFill>
                  <a:srgbClr val="000000"/>
                </a:solidFill>
                <a:latin typeface="Arial Black" panose="020B0A04020102020204" charset="0"/>
                <a:ea typeface="Proxima Nova Bold" panose="02000506030000020004"/>
                <a:cs typeface="Arial Black" panose="020B0A04020102020204" charset="0"/>
                <a:sym typeface="Proxima Nova Bold" panose="02000506030000020004"/>
              </a:rPr>
              <a:t>Gerando ociosidade de até 50% e consequentemente perdendo sua  produtividade e lucratividade </a:t>
            </a:r>
          </a:p>
        </p:txBody>
      </p:sp>
      <p:sp>
        <p:nvSpPr>
          <p:cNvPr id="24" name="TextBox 22"/>
          <p:cNvSpPr txBox="1"/>
          <p:nvPr/>
        </p:nvSpPr>
        <p:spPr>
          <a:xfrm>
            <a:off x="465645" y="1068774"/>
            <a:ext cx="14894502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000" b="1">
                <a:solidFill>
                  <a:srgbClr val="104F55"/>
                </a:solidFill>
                <a:latin typeface="Segoe UI Black" panose="020B0A02040204020203" charset="0"/>
                <a:ea typeface="Open Sans Bold" panose="020B0806030504020204"/>
                <a:cs typeface="Segoe UI Black" panose="020B0A02040204020203" charset="0"/>
                <a:sym typeface="Open Sans Bold" panose="020B0806030504020204"/>
              </a:rPr>
              <a:t>O que podemos entender a partir desses dados</a:t>
            </a:r>
          </a:p>
        </p:txBody>
      </p:sp>
      <p:grpSp>
        <p:nvGrpSpPr>
          <p:cNvPr id="25" name="Group 5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2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8" name="Group 8"/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2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31" name="Group 11"/>
          <p:cNvGrpSpPr/>
          <p:nvPr/>
        </p:nvGrpSpPr>
        <p:grpSpPr>
          <a:xfrm>
            <a:off x="17558596" y="549694"/>
            <a:ext cx="2088165" cy="2088165"/>
            <a:chOff x="0" y="0"/>
            <a:chExt cx="812800" cy="812800"/>
          </a:xfrm>
        </p:grpSpPr>
        <p:sp>
          <p:nvSpPr>
            <p:cNvPr id="3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16154062" y="1638369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 demanda por serviços em oficinas pode variar, e quando há períodos de baixa procura, os boxes ficam ociosos.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PRINCIPAIS CAUSAS DA OCIOSIDADE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16154062" y="5288915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16154062" y="684657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-16154062" y="323596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90303" y="1790769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 demanda por serviços em oficinas pode variar, e quando há períodos de baixa procura, os boxes ficam ociosos.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PRINCIPAIS CAUSAS DA OCIOSIDADE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16154062" y="5288915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16154062" y="684657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-16154062" y="323596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66503" y="1877129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 demanda por serviços em oficinas pode variar, e quando há períodos de baixa procura, os boxes ficam ociosos.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PRINCIPAIS CAUSAS DA OCIOSIDADE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16154062" y="5288915"/>
            <a:ext cx="15965602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16154062" y="684657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6503" y="3249295"/>
            <a:ext cx="15965602" cy="150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88985" y="6678279"/>
            <a:ext cx="5160042" cy="5160042"/>
          </a:xfrm>
          <a:custGeom>
            <a:avLst/>
            <a:gdLst/>
            <a:ahLst/>
            <a:cxnLst/>
            <a:rect l="l" t="t" r="r" b="b"/>
            <a:pathLst>
              <a:path w="5160042" h="5160042">
                <a:moveTo>
                  <a:pt x="0" y="0"/>
                </a:moveTo>
                <a:lnTo>
                  <a:pt x="5160042" y="0"/>
                </a:lnTo>
                <a:lnTo>
                  <a:pt x="5160042" y="5160042"/>
                </a:lnTo>
                <a:lnTo>
                  <a:pt x="0" y="516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1745719" y="8725517"/>
            <a:ext cx="3491438" cy="3122967"/>
            <a:chOff x="0" y="0"/>
            <a:chExt cx="9087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F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25500" y="-1059465"/>
            <a:ext cx="2088165" cy="20881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C5A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66503" y="1866969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Demanda irregular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 demanda por serviços em oficinas pode variar, e quando há períodos de baixa procura, os boxes ficam ociosos.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520496" y="520484"/>
            <a:ext cx="2088165" cy="208816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498755" y="7544874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5451" y="714894"/>
            <a:ext cx="14224131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3415" b="1">
                <a:solidFill>
                  <a:srgbClr val="104F55"/>
                </a:solidFill>
                <a:latin typeface="Segoe UI Black" panose="020B0A02040204020203" charset="0"/>
                <a:ea typeface="Montserrat Ultra-Bold" panose="00000900000000000000"/>
                <a:cs typeface="Segoe UI Black" panose="020B0A02040204020203" charset="0"/>
                <a:sym typeface="Montserrat Ultra-Bold" panose="00000900000000000000"/>
              </a:rPr>
              <a:t>PRINCIPAIS CAUSAS DA OCIOSIDADE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60355" y="9147263"/>
            <a:ext cx="551750" cy="96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pt-BR" altLang="en-US" sz="63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2703" y="5218430"/>
            <a:ext cx="1596560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Problemas logísticos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Bold" panose="00000800000000000000"/>
                <a:cs typeface="Arial Black" panose="020B0A04020102020204" charset="0"/>
                <a:sym typeface="Montserrat Bold" panose="00000800000000000000"/>
              </a:rPr>
              <a:t>: Atrasos no recebimento de peças ou ferramentas podem impedir o início de um serviço, resultando em boxes parados.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16154062" y="6846570"/>
            <a:ext cx="1596560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Falhas na gestão de agendamentos</a:t>
            </a:r>
            <a:r>
              <a:rPr lang="en-US" sz="2800" b="1">
                <a:solidFill>
                  <a:srgbClr val="000000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: Se os serviços não são agendados de forma eficiente ou em quantidades insuficientes, pode ocorrer um intervalo em que nenhum veículo esteja disponível para ser atendido.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5868" y="3218180"/>
            <a:ext cx="15965602" cy="150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 b="1">
                <a:solidFill>
                  <a:srgbClr val="0097B2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Capacidade subutilizada:</a:t>
            </a:r>
            <a:r>
              <a:rPr lang="en-US" sz="2800" b="1">
                <a:solidFill>
                  <a:srgbClr val="000000"/>
                </a:solidFill>
                <a:latin typeface="Arial Black" panose="020B0A04020102020204" charset="0"/>
                <a:ea typeface="Montserrat Ultra-Bold" panose="00000900000000000000"/>
                <a:cs typeface="Arial Black" panose="020B0A04020102020204" charset="0"/>
                <a:sym typeface="Montserrat Ultra-Bold" panose="00000900000000000000"/>
              </a:rPr>
              <a:t> Algumas oficinas possuem mais boxes do que conseguem operar adequadamente devido a uma falta de mão de obra ou infraestrutura.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1062</Words>
  <Application>Microsoft Office PowerPoint</Application>
  <PresentationFormat>Personalizar</PresentationFormat>
  <Paragraphs>206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9" baseType="lpstr">
      <vt:lpstr>Arial Black</vt:lpstr>
      <vt:lpstr>Arial</vt:lpstr>
      <vt:lpstr>Lovelo</vt:lpstr>
      <vt:lpstr>Montserrat Ultra-Bold</vt:lpstr>
      <vt:lpstr>Montserrat Bold</vt:lpstr>
      <vt:lpstr>Proxima Nova</vt:lpstr>
      <vt:lpstr>Calibri</vt:lpstr>
      <vt:lpstr>Segoe UI Black</vt:lpstr>
      <vt:lpstr>Proxima Nova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MECHSPOT</dc:title>
  <dc:creator/>
  <cp:lastModifiedBy>NICOLAS NUNES DOS SANTOS .</cp:lastModifiedBy>
  <cp:revision>12</cp:revision>
  <dcterms:created xsi:type="dcterms:W3CDTF">2006-08-16T00:00:00Z</dcterms:created>
  <dcterms:modified xsi:type="dcterms:W3CDTF">2024-10-31T02:25:59Z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DBD679EE8AD3422AA50E2C6EB148C94B_12</vt:lpwstr>
  </property>
  <property fmtid="{D5CDD505-2E9C-101B-9397-08002B2CF9AE}" pid="3" name="KSOProductBuildVer">
    <vt:lpwstr>1046-12.2.0.18607</vt:lpwstr>
  </property>
</Properties>
</file>